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56" r:id="rId2"/>
    <p:sldId id="663" r:id="rId3"/>
    <p:sldId id="664" r:id="rId4"/>
    <p:sldId id="665" r:id="rId5"/>
    <p:sldId id="666" r:id="rId6"/>
    <p:sldId id="667" r:id="rId7"/>
    <p:sldId id="662" r:id="rId8"/>
    <p:sldId id="398" r:id="rId9"/>
    <p:sldId id="343" r:id="rId10"/>
    <p:sldId id="344" r:id="rId11"/>
    <p:sldId id="589" r:id="rId12"/>
    <p:sldId id="590" r:id="rId13"/>
    <p:sldId id="588" r:id="rId14"/>
    <p:sldId id="591" r:id="rId15"/>
    <p:sldId id="592" r:id="rId16"/>
    <p:sldId id="593" r:id="rId17"/>
    <p:sldId id="594" r:id="rId18"/>
    <p:sldId id="596" r:id="rId19"/>
    <p:sldId id="595" r:id="rId20"/>
    <p:sldId id="657" r:id="rId21"/>
    <p:sldId id="597" r:id="rId22"/>
    <p:sldId id="598" r:id="rId23"/>
    <p:sldId id="599" r:id="rId24"/>
    <p:sldId id="600" r:id="rId25"/>
    <p:sldId id="601" r:id="rId26"/>
    <p:sldId id="602" r:id="rId27"/>
    <p:sldId id="538" r:id="rId28"/>
    <p:sldId id="603" r:id="rId29"/>
    <p:sldId id="604" r:id="rId30"/>
    <p:sldId id="605" r:id="rId31"/>
    <p:sldId id="606" r:id="rId32"/>
    <p:sldId id="607" r:id="rId33"/>
    <p:sldId id="608" r:id="rId34"/>
    <p:sldId id="609" r:id="rId35"/>
    <p:sldId id="613" r:id="rId36"/>
    <p:sldId id="610" r:id="rId37"/>
    <p:sldId id="611" r:id="rId38"/>
    <p:sldId id="614" r:id="rId39"/>
    <p:sldId id="612" r:id="rId40"/>
    <p:sldId id="615" r:id="rId41"/>
    <p:sldId id="616" r:id="rId42"/>
    <p:sldId id="617" r:id="rId43"/>
    <p:sldId id="619" r:id="rId44"/>
    <p:sldId id="621" r:id="rId45"/>
    <p:sldId id="620" r:id="rId46"/>
    <p:sldId id="622" r:id="rId47"/>
    <p:sldId id="623" r:id="rId48"/>
    <p:sldId id="624" r:id="rId49"/>
    <p:sldId id="625" r:id="rId50"/>
    <p:sldId id="626" r:id="rId51"/>
    <p:sldId id="627" r:id="rId52"/>
    <p:sldId id="628" r:id="rId53"/>
    <p:sldId id="629" r:id="rId54"/>
    <p:sldId id="630" r:id="rId55"/>
    <p:sldId id="631" r:id="rId56"/>
    <p:sldId id="632" r:id="rId57"/>
    <p:sldId id="633" r:id="rId58"/>
    <p:sldId id="634" r:id="rId59"/>
    <p:sldId id="635" r:id="rId60"/>
    <p:sldId id="636" r:id="rId61"/>
    <p:sldId id="637" r:id="rId62"/>
    <p:sldId id="539" r:id="rId63"/>
    <p:sldId id="658" r:id="rId64"/>
    <p:sldId id="659" r:id="rId65"/>
    <p:sldId id="638" r:id="rId66"/>
    <p:sldId id="540" r:id="rId67"/>
    <p:sldId id="639" r:id="rId68"/>
    <p:sldId id="640" r:id="rId69"/>
    <p:sldId id="641" r:id="rId70"/>
    <p:sldId id="642" r:id="rId71"/>
    <p:sldId id="643" r:id="rId72"/>
    <p:sldId id="644" r:id="rId73"/>
    <p:sldId id="645" r:id="rId74"/>
    <p:sldId id="646" r:id="rId75"/>
    <p:sldId id="648" r:id="rId76"/>
    <p:sldId id="649" r:id="rId77"/>
    <p:sldId id="650" r:id="rId78"/>
    <p:sldId id="647" r:id="rId79"/>
    <p:sldId id="651" r:id="rId80"/>
    <p:sldId id="652" r:id="rId81"/>
    <p:sldId id="653" r:id="rId82"/>
    <p:sldId id="654" r:id="rId83"/>
    <p:sldId id="660" r:id="rId84"/>
    <p:sldId id="655" r:id="rId85"/>
    <p:sldId id="656" r:id="rId86"/>
    <p:sldId id="661" r:id="rId87"/>
    <p:sldId id="531" r:id="rId88"/>
    <p:sldId id="376" r:id="rId89"/>
  </p:sldIdLst>
  <p:sldSz cx="12192000" cy="6858000"/>
  <p:notesSz cx="6858000" cy="9144000"/>
  <p:custDataLst>
    <p:tags r:id="rId9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itchFamily="34" charset="0"/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等线" charset="-122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78">
          <p15:clr>
            <a:srgbClr val="A4A3A4"/>
          </p15:clr>
        </p15:guide>
        <p15:guide id="2" pos="3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69B2"/>
    <a:srgbClr val="FFFFFF"/>
    <a:srgbClr val="1353A2"/>
    <a:srgbClr val="996600"/>
    <a:srgbClr val="D67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234" autoAdjust="0"/>
  </p:normalViewPr>
  <p:slideViewPr>
    <p:cSldViewPr snapToGrid="0">
      <p:cViewPr varScale="1">
        <p:scale>
          <a:sx n="87" d="100"/>
          <a:sy n="87" d="100"/>
        </p:scale>
        <p:origin x="246" y="78"/>
      </p:cViewPr>
      <p:guideLst>
        <p:guide orient="horz" pos="2078"/>
        <p:guide pos="387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66" d="100"/>
        <a:sy n="2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Tx/>
              <a:buNone/>
              <a:defRPr kumimoji="1" sz="1200">
                <a:latin typeface="等线" charset="0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717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二级</a:t>
            </a:r>
          </a:p>
          <a:p>
            <a:pPr lvl="2"/>
            <a:r>
              <a:rPr lang="zh-CN" altLang="en-US" noProof="0"/>
              <a:t>三级</a:t>
            </a:r>
          </a:p>
          <a:p>
            <a:pPr lvl="3"/>
            <a:r>
              <a:rPr lang="zh-CN" altLang="en-US" noProof="0"/>
              <a:t>四级</a:t>
            </a:r>
          </a:p>
          <a:p>
            <a:pPr lvl="4"/>
            <a:r>
              <a:rPr lang="zh-CN" altLang="en-US" noProof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Tx/>
              <a:buNone/>
              <a:defRPr kumimoji="1" sz="1200">
                <a:latin typeface="等线" charset="0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A90481D-AC4B-49C3-9379-F6DA1A0F05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5163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panose="02010600030101010101" pitchFamily="2" charset="-122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fld id="{95BC5AE6-4D63-446B-8E31-4482C66DC2A0}" type="slidenum">
              <a:rPr lang="zh-CN" altLang="en-US" sz="1200"/>
              <a:pPr eaLnBrk="1" hangingPunct="1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幻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fld id="{95BC5AE6-4D63-446B-8E31-4482C66DC2A0}" type="slidenum">
              <a:rPr lang="zh-CN" altLang="en-US" sz="1200"/>
              <a:pPr eaLnBrk="1" hangingPunct="1"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164258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90481D-AC4B-49C3-9379-F6DA1A0F054D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470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96979"/>
            <a:ext cx="9144000" cy="1912983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B301C50-72BB-4F66-99A7-5B112B5AA2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F17F8E-0FC6-2836-A26B-D8DCA3851FB9}"/>
              </a:ext>
            </a:extLst>
          </p:cNvPr>
          <p:cNvSpPr/>
          <p:nvPr userDrawn="1"/>
        </p:nvSpPr>
        <p:spPr>
          <a:xfrm>
            <a:off x="3827417" y="0"/>
            <a:ext cx="4630783" cy="1562099"/>
          </a:xfrm>
          <a:prstGeom prst="rect">
            <a:avLst/>
          </a:prstGeom>
          <a:solidFill>
            <a:srgbClr val="136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29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8268E-BEC9-4E85-B002-7553B1C9BEF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41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034CC7-2B04-4C7B-85AA-B99F80F98A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607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62005-B525-475C-B9C6-0E6FCF1125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813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8FD428-DEDA-4BB5-BD86-0894BE1338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254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00329" y="313611"/>
            <a:ext cx="6510271" cy="652306"/>
          </a:xfrm>
        </p:spPr>
        <p:txBody>
          <a:bodyPr>
            <a:normAutofit/>
          </a:bodyPr>
          <a:lstStyle>
            <a:lvl1pPr>
              <a:defRPr sz="3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8D915-9AC8-4E4B-A902-6396F189E93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96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9A8214-8DEF-4284-BF73-8BB2D2747A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463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A48EA34-F514-43C8-A0F5-8FA79812B8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A5349EB-9274-123A-6F2F-E5010AC511D6}"/>
              </a:ext>
            </a:extLst>
          </p:cNvPr>
          <p:cNvSpPr/>
          <p:nvPr userDrawn="1"/>
        </p:nvSpPr>
        <p:spPr>
          <a:xfrm>
            <a:off x="3164114" y="914400"/>
            <a:ext cx="5522686" cy="134257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354FCB5-8FB7-5189-ADB1-5461187029C5}"/>
              </a:ext>
            </a:extLst>
          </p:cNvPr>
          <p:cNvSpPr/>
          <p:nvPr userDrawn="1"/>
        </p:nvSpPr>
        <p:spPr>
          <a:xfrm>
            <a:off x="1690914" y="4934857"/>
            <a:ext cx="8868229" cy="106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B05B63-2A2C-5607-AB1D-B612EC98A8E6}"/>
              </a:ext>
            </a:extLst>
          </p:cNvPr>
          <p:cNvSpPr/>
          <p:nvPr userDrawn="1"/>
        </p:nvSpPr>
        <p:spPr>
          <a:xfrm>
            <a:off x="1948295" y="3761509"/>
            <a:ext cx="8271164" cy="818655"/>
          </a:xfrm>
          <a:prstGeom prst="rect">
            <a:avLst/>
          </a:prstGeom>
          <a:solidFill>
            <a:srgbClr val="136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918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sz="1200" noProof="1">
                <a:solidFill>
                  <a:srgbClr val="898989"/>
                </a:solidFill>
                <a:ea typeface="等线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ea typeface="等线" charset="-122"/>
              </a:defRPr>
            </a:lvl1pPr>
          </a:lstStyle>
          <a:p>
            <a:pPr>
              <a:defRPr/>
            </a:pPr>
            <a:fld id="{E1071990-952F-4CC5-975D-A66D4F0ECD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图片 6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矩形 1"/>
          <p:cNvSpPr>
            <a:spLocks noChangeArrowheads="1"/>
          </p:cNvSpPr>
          <p:nvPr/>
        </p:nvSpPr>
        <p:spPr bwMode="auto">
          <a:xfrm>
            <a:off x="871538" y="363538"/>
            <a:ext cx="8921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rPr>
              <a:t>✎ </a:t>
            </a:r>
            <a:endParaRPr lang="zh-CN" altLang="en-US" sz="3600">
              <a:latin typeface="Arial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E99AE1-5AFF-5524-8368-E65B7750CE9B}"/>
              </a:ext>
            </a:extLst>
          </p:cNvPr>
          <p:cNvSpPr/>
          <p:nvPr userDrawn="1"/>
        </p:nvSpPr>
        <p:spPr>
          <a:xfrm>
            <a:off x="8536132" y="275359"/>
            <a:ext cx="3060123" cy="7793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D211233-17B0-6DAC-FD42-3BDA620123D1}"/>
              </a:ext>
            </a:extLst>
          </p:cNvPr>
          <p:cNvSpPr/>
          <p:nvPr userDrawn="1"/>
        </p:nvSpPr>
        <p:spPr>
          <a:xfrm>
            <a:off x="457200" y="6531841"/>
            <a:ext cx="1776845" cy="269009"/>
          </a:xfrm>
          <a:prstGeom prst="rect">
            <a:avLst/>
          </a:prstGeom>
          <a:solidFill>
            <a:srgbClr val="1369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7" r:id="rId8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等线 Light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等线 Light" charset="0"/>
          <a:ea typeface="等线 Light" charset="0"/>
          <a:cs typeface="等线 Light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等线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等线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等线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aoxuefeng.com/wiki/1016959663602400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owcoder.com/exam/oj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ctrTitle"/>
          </p:nvPr>
        </p:nvSpPr>
        <p:spPr>
          <a:xfrm>
            <a:off x="1524000" y="1597025"/>
            <a:ext cx="9144000" cy="1912938"/>
          </a:xfrm>
        </p:spPr>
        <p:txBody>
          <a:bodyPr/>
          <a:lstStyle/>
          <a:p>
            <a:pPr eaLnBrk="1" hangingPunct="1"/>
            <a:r>
              <a:rPr lang="en-US" altLang="zh-CN" dirty="0"/>
              <a:t>Python</a:t>
            </a:r>
            <a:r>
              <a:rPr lang="zh-CN" altLang="en-US" dirty="0"/>
              <a:t>程序设计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副标题 2">
            <a:extLst>
              <a:ext uri="{FF2B5EF4-FFF2-40B4-BE49-F238E27FC236}">
                <a16:creationId xmlns:a16="http://schemas.microsoft.com/office/drawing/2014/main" id="{6580B0E1-3A8D-D617-0CF6-5249981AEF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4002" y="5260975"/>
            <a:ext cx="8743996" cy="789963"/>
          </a:xfrm>
        </p:spPr>
        <p:txBody>
          <a:bodyPr>
            <a:normAutofit fontScale="92500" lnSpcReduction="10000"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zh-CN" altLang="en-US" cap="all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j-cs"/>
              </a:rPr>
              <a:t>广东职业技术学院 </a:t>
            </a:r>
            <a:r>
              <a:rPr lang="zh-CN" cap="all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j-cs"/>
              </a:rPr>
              <a:t>| </a:t>
            </a:r>
            <a:r>
              <a:rPr lang="zh-CN" altLang="en-US" cap="all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j-cs"/>
              </a:rPr>
              <a:t>信息工程学院</a:t>
            </a:r>
            <a:endParaRPr lang="en-US" altLang="zh-CN" cap="all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  <a:cs typeface="+mj-cs"/>
            </a:endParaRP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</a:pPr>
            <a:r>
              <a:rPr lang="zh-CN" altLang="en-US" cap="all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+mj-cs"/>
              </a:rPr>
              <a:t>吴辉</a:t>
            </a:r>
            <a:endParaRPr lang="zh-CN" cap="all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目录页</a:t>
            </a:r>
          </a:p>
        </p:txBody>
      </p:sp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TextBox 6"/>
          <p:cNvSpPr txBox="1">
            <a:spLocks noChangeArrowheads="1"/>
          </p:cNvSpPr>
          <p:nvPr/>
        </p:nvSpPr>
        <p:spPr bwMode="auto">
          <a:xfrm>
            <a:off x="5165725" y="1784350"/>
            <a:ext cx="3832225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</a:t>
            </a:r>
            <a:r>
              <a:rPr lang="zh-CN" altLang="en-US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认识</a:t>
            </a:r>
            <a:r>
              <a:rPr lang="en-US" altLang="zh-CN" sz="280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endParaRPr lang="zh-CN" altLang="en-US" sz="280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对角圆角矩形 7"/>
          <p:cNvSpPr/>
          <p:nvPr/>
        </p:nvSpPr>
        <p:spPr>
          <a:xfrm>
            <a:off x="4870450" y="1692275"/>
            <a:ext cx="6237261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181600" y="1797050"/>
            <a:ext cx="5326504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24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在方兴未艾的机器学习以及热门的大数据分析技术领域，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语言的热度可谓是如日中天。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7" descr="C:\Users\admin\Desktop\tim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257" y="4003977"/>
            <a:ext cx="3891742" cy="21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C:\Users\admin\Desktop\tim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97" y="4003977"/>
            <a:ext cx="3793092" cy="21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0" name="Picture 2" descr="C:\Users\admin\Desktop\a0326af7af5b4273918862cb845bd722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999" y="4003977"/>
            <a:ext cx="3802276" cy="213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945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概述</a:t>
            </a: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246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语言因简洁的语法、出色的开发效率以及强大的功能，迅速在多个领域占据一席之地，成为最符合人类期待的编程语言。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266" name="Picture 2" descr="https://timgsa.baidu.com/timg?image&amp;quality=80&amp;size=b9999_10000&amp;sec=1561718538228&amp;di=a5af200cc5fa4c87cec61af01cbe3744&amp;imgtype=0&amp;src=http%3A%2F%2F5b0988e595225.cdn.sohucs.com%2Fq_70%2Cc_zoom%2Cw_640%2Fimages%2F20180715%2F96b720ca36fb4cd98fed2512cf0ed11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411" y="3781858"/>
            <a:ext cx="4714875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04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的特点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2284801" y="3260138"/>
            <a:ext cx="3201597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简单易学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2284802" y="4224048"/>
            <a:ext cx="3201596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4000" b="1" dirty="0">
                <a:solidFill>
                  <a:srgbClr val="1353A2"/>
                </a:solidFill>
                <a:latin typeface="宋体" pitchFamily="2" charset="-122"/>
              </a:rPr>
              <a:t>免费开源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2284802" y="5187959"/>
            <a:ext cx="3201596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4000" b="1" dirty="0">
                <a:solidFill>
                  <a:srgbClr val="1353A2"/>
                </a:solidFill>
                <a:latin typeface="宋体" pitchFamily="2" charset="-122"/>
              </a:rPr>
              <a:t>可移植性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7377970" y="4224822"/>
            <a:ext cx="3115144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4000" b="1" dirty="0">
                <a:solidFill>
                  <a:srgbClr val="1353A2"/>
                </a:solidFill>
                <a:latin typeface="宋体" pitchFamily="2" charset="-122"/>
              </a:rPr>
              <a:t>丰富的库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7377969" y="3260137"/>
            <a:ext cx="3115145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4000" b="1" dirty="0">
                <a:solidFill>
                  <a:srgbClr val="1353A2"/>
                </a:solidFill>
                <a:latin typeface="宋体" pitchFamily="2" charset="-122"/>
              </a:rPr>
              <a:t>面向对象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164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语言之所以能够迅速发展，受到程序员的青睐，与它具有的特点密不可分。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606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</a:p>
        </p:txBody>
      </p:sp>
      <p:sp>
        <p:nvSpPr>
          <p:cNvPr id="17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24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目前市场上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2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3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两个版本并行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相比于早期的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2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3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历经了较大的变革。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141330" y="4230767"/>
            <a:ext cx="3192904" cy="107221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Python2</a:t>
            </a:r>
            <a:endParaRPr lang="zh-CN" altLang="en-US" sz="4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940447" y="4230767"/>
            <a:ext cx="3192904" cy="107221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tx1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Python3</a:t>
            </a:r>
            <a:endParaRPr lang="zh-CN" altLang="en-US" sz="4400" b="1" dirty="0">
              <a:solidFill>
                <a:schemeClr val="tx1"/>
              </a:solidFill>
              <a:latin typeface="Times New Roman" pitchFamily="18" charset="0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94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print()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函数替代了</a:t>
            </a: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print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语句</a:t>
            </a:r>
            <a:endParaRPr lang="zh-CN" altLang="zh-CN" sz="36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5200" y="2540000"/>
            <a:ext cx="4876800" cy="2971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96000" y="2565400"/>
            <a:ext cx="5003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1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2.x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9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3.x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549400" y="2987675"/>
            <a:ext cx="350520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&gt;&gt;&gt; print (3,4)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(3, 4)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9"/>
          <p:cNvSpPr>
            <a:spLocks noChangeArrowheads="1"/>
          </p:cNvSpPr>
          <p:nvPr/>
        </p:nvSpPr>
        <p:spPr bwMode="auto">
          <a:xfrm>
            <a:off x="6756400" y="3038475"/>
            <a:ext cx="3302000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&gt;&gt;&gt; print(3,4)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3 4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518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2.  Python 3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默认使用</a:t>
            </a: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UTF-8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</a:p>
        </p:txBody>
      </p:sp>
      <p:sp>
        <p:nvSpPr>
          <p:cNvPr id="11" name="矩形 10"/>
          <p:cNvSpPr/>
          <p:nvPr/>
        </p:nvSpPr>
        <p:spPr>
          <a:xfrm>
            <a:off x="965200" y="2540000"/>
            <a:ext cx="4876800" cy="2971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96000" y="2565400"/>
            <a:ext cx="5003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1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2.x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9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3.x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267501" y="2540000"/>
            <a:ext cx="4272197" cy="276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&gt;&gt;&gt; "</a:t>
            </a:r>
            <a:r>
              <a:rPr lang="zh-CN" altLang="zh-CN" sz="2800" dirty="0"/>
              <a:t>北京天安门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"</a:t>
            </a:r>
            <a:endParaRPr lang="zh-CN" altLang="zh-CN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'\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xe5\x8c\x97\xe4\xba\xac\xe5\xa4\xa9\xe5\xae\x89\xe9\x97\xa8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'</a:t>
            </a:r>
            <a:endParaRPr lang="zh-CN" altLang="zh-CN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6461801" y="3100153"/>
            <a:ext cx="4272197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&gt;&gt;&gt; "</a:t>
            </a:r>
            <a:r>
              <a:rPr lang="zh-CN" altLang="zh-CN" sz="3600" dirty="0"/>
              <a:t>北京天安门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"</a:t>
            </a:r>
            <a:endParaRPr lang="zh-CN" altLang="zh-CN" sz="36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'</a:t>
            </a:r>
            <a:r>
              <a:rPr lang="zh-CN" altLang="zh-CN" sz="3600" dirty="0">
                <a:latin typeface="宋体" pitchFamily="2" charset="-122"/>
                <a:cs typeface="Times New Roman" pitchFamily="18" charset="0"/>
              </a:rPr>
              <a:t>北京天安门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'</a:t>
            </a:r>
            <a:endParaRPr lang="zh-CN" altLang="zh-CN" sz="3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891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 使用“</a:t>
            </a: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”实现除法运算的方式</a:t>
            </a:r>
            <a:endParaRPr lang="zh-CN" altLang="zh-CN" sz="36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5200" y="2540000"/>
            <a:ext cx="4876800" cy="2971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96000" y="2565400"/>
            <a:ext cx="5003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1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2.x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9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3.x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651000" y="3178268"/>
            <a:ext cx="269824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&gt;&gt;&gt; 1 / 2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矩形 9"/>
          <p:cNvSpPr>
            <a:spLocks noChangeArrowheads="1"/>
          </p:cNvSpPr>
          <p:nvPr/>
        </p:nvSpPr>
        <p:spPr bwMode="auto">
          <a:xfrm>
            <a:off x="6976880" y="3130659"/>
            <a:ext cx="369174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&gt;&gt;&gt; 1 / 2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0.5</a:t>
            </a:r>
            <a:endParaRPr lang="zh-CN" altLang="zh-CN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092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版本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 异常</a:t>
            </a:r>
            <a:endParaRPr lang="zh-CN" altLang="zh-CN" sz="36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5200" y="2540000"/>
            <a:ext cx="4876800" cy="29718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96000" y="2565400"/>
            <a:ext cx="5003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1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2.x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91400" y="5207000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Python 3.x</a:t>
            </a:r>
            <a:endParaRPr lang="zh-CN" altLang="en-US" b="1" dirty="0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1232941" y="2734615"/>
            <a:ext cx="434131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&gt;&gt;&gt; try: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   raise TypeError, "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类型错误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"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except TypeError, error: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   print error.message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类型错误</a:t>
            </a: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6429323" y="2734615"/>
            <a:ext cx="433715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&gt;&gt;&gt; try: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   raise TypeError("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类型错误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")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except TypeError as error: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    print(error)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...</a:t>
            </a:r>
            <a:endParaRPr lang="zh-CN" altLang="zh-CN" dirty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类型错误</a:t>
            </a:r>
          </a:p>
        </p:txBody>
      </p:sp>
    </p:spTree>
    <p:extLst>
      <p:ext uri="{BB962C8B-B14F-4D97-AF65-F5344CB8AC3E}">
        <p14:creationId xmlns:p14="http://schemas.microsoft.com/office/powerpoint/2010/main" val="389565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459252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作为一门功能强大且简单易学的编程语言得到了广泛应用，它主要应用在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以下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领域。</a:t>
            </a: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1458989" y="3293160"/>
            <a:ext cx="3201597" cy="732893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4000" b="1" dirty="0">
                <a:solidFill>
                  <a:srgbClr val="1353A2"/>
                </a:solidFill>
                <a:latin typeface="宋体" pitchFamily="2" charset="-122"/>
              </a:rPr>
              <a:t>Web</a:t>
            </a: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开发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1458989" y="4257070"/>
            <a:ext cx="5589198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科学计算</a:t>
            </a:r>
            <a:r>
              <a:rPr lang="zh-CN" altLang="en-US" sz="4000" b="1" dirty="0">
                <a:solidFill>
                  <a:srgbClr val="1353A2"/>
                </a:solidFill>
                <a:latin typeface="宋体" pitchFamily="2" charset="-122"/>
              </a:rPr>
              <a:t>与数据分析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1458990" y="5220981"/>
            <a:ext cx="3621323" cy="830997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自动化运维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7662783" y="4257844"/>
            <a:ext cx="3115144" cy="732893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游戏开发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7662782" y="3293159"/>
            <a:ext cx="3115145" cy="732893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网络爬虫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7662783" y="5270032"/>
            <a:ext cx="3115144" cy="732893"/>
          </a:xfrm>
          <a:prstGeom prst="rect">
            <a:avLst/>
          </a:prstGeom>
          <a:noFill/>
          <a:ln w="28575">
            <a:noFill/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pPr marL="571500" indent="-57150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zh-CN" sz="4000" b="1" dirty="0">
                <a:solidFill>
                  <a:srgbClr val="1353A2"/>
                </a:solidFill>
                <a:latin typeface="宋体" pitchFamily="2" charset="-122"/>
              </a:rPr>
              <a:t>人工智能</a:t>
            </a:r>
            <a:endParaRPr lang="en-US" altLang="zh-CN" sz="4000" b="1" dirty="0">
              <a:solidFill>
                <a:srgbClr val="1353A2"/>
              </a:solidFill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5295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03DA4D7-7BDC-C4D4-B5FA-ECA6B9A7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4288"/>
            <a:ext cx="5715000" cy="682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453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endParaRPr lang="zh-CN" altLang="zh-CN" sz="36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14" name="Picture 2" descr="https://timgsa.baidu.com/timg?image&amp;quality=80&amp;size=b9999_10000&amp;sec=1561720998605&amp;di=f6711664df07308f20a8d061205c54cc&amp;imgtype=0&amp;src=http%3A%2F%2Fkuohei.com%2Fpic%2Fuploadimg%2F2018-6%2F715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783" y="2262337"/>
            <a:ext cx="5544265" cy="410467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28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科学计算与数据分析</a:t>
            </a:r>
          </a:p>
        </p:txBody>
      </p:sp>
      <p:pic>
        <p:nvPicPr>
          <p:cNvPr id="19458" name="Picture 2" descr="https://timgsa.baidu.com/timg?image&amp;quality=80&amp;size=b9999_10000&amp;sec=1561721084727&amp;di=4188ffe26ebf865c786bbf748920e809&amp;imgtype=0&amp;src=http%3A%2F%2F5b0988e595225.cdn.sohucs.com%2Fimages%2F20171103%2F458af799db4048b69546d03814f95ea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08" y="2197474"/>
            <a:ext cx="6420352" cy="420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6305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自动化运维</a:t>
            </a: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007" y="2768600"/>
            <a:ext cx="4300538" cy="322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291" y="2730500"/>
            <a:ext cx="5302116" cy="326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5282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网络爬虫</a:t>
            </a:r>
          </a:p>
        </p:txBody>
      </p:sp>
      <p:pic>
        <p:nvPicPr>
          <p:cNvPr id="20482" name="Picture 2" descr="https://ss0.bdstatic.com/70cFvHSh_Q1YnxGkpoWK1HF6hhy/it/u=2555827028,50828758&amp;fm=11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43" y="2092544"/>
            <a:ext cx="3880357" cy="438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479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游戏开发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05" y="2218544"/>
            <a:ext cx="3286410" cy="409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4" name="Picture 6" descr="https://timgsa.baidu.com/timg?image&amp;quality=80&amp;size=b9999_10000&amp;sec=1561722384438&amp;di=9b0a5f75b770ac045a0ff41d6449a20a&amp;imgtype=0&amp;src=http%3A%2F%2Fe0.ifengimg.com%2F06%2F2019%2F0219%2FD04E31734F3EB8BC9E87F5BE68FCCF038EA45AF2_size18_w580_h326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5"/>
          <a:stretch/>
        </p:blipFill>
        <p:spPr bwMode="auto">
          <a:xfrm>
            <a:off x="5184332" y="2218544"/>
            <a:ext cx="5653558" cy="409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826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应用领域</a:t>
            </a: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人工智能</a:t>
            </a:r>
          </a:p>
        </p:txBody>
      </p:sp>
      <p:pic>
        <p:nvPicPr>
          <p:cNvPr id="23554" name="Picture 2" descr="https://timgsa.baidu.com/timg?image&amp;quality=80&amp;size=b9999_10000&amp;sec=1561722436372&amp;di=02240a38579a3a851e4c212e89360d4f&amp;imgtype=0&amp;src=http%3A%2F%2Fupload.chinaz.com%2Fpicmap%2F201812131617119144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270" y="2301187"/>
            <a:ext cx="6172591" cy="411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984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过渡页</a:t>
            </a:r>
          </a:p>
        </p:txBody>
      </p:sp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对角圆角矩形 7"/>
          <p:cNvSpPr/>
          <p:nvPr/>
        </p:nvSpPr>
        <p:spPr>
          <a:xfrm>
            <a:off x="4870450" y="2502694"/>
            <a:ext cx="6237261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181600" y="1796713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464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150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访问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官网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，选择【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Downloads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】→【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6" name="图片 5" descr="图片包含 屏幕截图, 监视器, 黑色, 道路&#10;&#10;描述已自动生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539" y="3038193"/>
            <a:ext cx="6994109" cy="335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40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5897901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单击“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”后跳转到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下载页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面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该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页面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中包含多个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版本的安装包，读者可以根据自身需求下载相应的版本。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34" y="1320800"/>
            <a:ext cx="4794548" cy="498446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816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150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这里选择下载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64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位离线安装包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下载成功后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双击打开进行安装。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081" y="2872850"/>
            <a:ext cx="6163733" cy="34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4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0E720-7EBF-E8F8-9862-709D2AF1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前言</a:t>
            </a:r>
            <a:r>
              <a:rPr lang="en-US" altLang="zh-CN" dirty="0"/>
              <a:t>——</a:t>
            </a:r>
            <a:r>
              <a:rPr lang="zh-CN" altLang="en-US" dirty="0"/>
              <a:t>课程基本信息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C5F8BA-D4BD-0A9A-5449-D96A358FB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-4" y="7937"/>
            <a:ext cx="12191497" cy="210303"/>
          </a:xfrm>
          <a:prstGeom prst="rect">
            <a:avLst/>
          </a:prstGeom>
        </p:spPr>
      </p:pic>
      <p:sp>
        <p:nvSpPr>
          <p:cNvPr id="4" name="AutoShape 8" descr="http://img3.imgtn.bdimg.com/it/u=1320581727,3578539114&amp;fm=21&amp;gp=0.jpg">
            <a:extLst>
              <a:ext uri="{FF2B5EF4-FFF2-40B4-BE49-F238E27FC236}">
                <a16:creationId xmlns:a16="http://schemas.microsoft.com/office/drawing/2014/main" id="{CD5872BA-057A-3092-B26F-A9288C22F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714F07-F20D-EF3E-B820-0A9AAC6F8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04"/>
          <a:stretch/>
        </p:blipFill>
        <p:spPr>
          <a:xfrm rot="10800000">
            <a:off x="2293" y="6532791"/>
            <a:ext cx="12191497" cy="32385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441FD83-6565-C30F-BFB8-2E2A8A801C57}"/>
              </a:ext>
            </a:extLst>
          </p:cNvPr>
          <p:cNvSpPr txBox="1">
            <a:spLocks/>
          </p:cNvSpPr>
          <p:nvPr/>
        </p:nvSpPr>
        <p:spPr>
          <a:xfrm>
            <a:off x="763018" y="1245740"/>
            <a:ext cx="11045467" cy="4399447"/>
          </a:xfrm>
          <a:prstGeom prst="rect">
            <a:avLst/>
          </a:prstGeom>
          <a:noFill/>
          <a:ln w="34925">
            <a:noFill/>
            <a:prstDash val="sysDot"/>
          </a:ln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）教材：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《</a:t>
            </a:r>
            <a:r>
              <a:rPr lang="en-US" altLang="zh-CN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Python </a:t>
            </a:r>
            <a:r>
              <a:rPr lang="zh-CN" altLang="en-US" sz="2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程序开发案例教程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》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，中国铁道出版社有限公司，黑马程序员</a:t>
            </a:r>
            <a:endParaRPr lang="en-US" altLang="zh-CN" sz="2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     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推荐两个网站：</a:t>
            </a:r>
            <a:endParaRPr lang="en-US" altLang="zh-CN" sz="2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     a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）廖雪峰的官方网站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——Python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教程（初级）</a:t>
            </a:r>
            <a:endParaRPr lang="en-US" altLang="zh-CN" sz="2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42900" lvl="1" indent="432000">
              <a:lnSpc>
                <a:spcPct val="150000"/>
              </a:lnSpc>
              <a:buClr>
                <a:schemeClr val="tx1"/>
              </a:buClr>
              <a:buSzPct val="100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        </a:t>
            </a:r>
            <a:r>
              <a:rPr lang="en-US" altLang="zh-CN" dirty="0">
                <a:hlinkClick r:id="rId3"/>
              </a:rPr>
              <a:t>Python</a:t>
            </a:r>
            <a:r>
              <a:rPr lang="zh-CN" altLang="en-US" dirty="0">
                <a:hlinkClick r:id="rId3"/>
              </a:rPr>
              <a:t>教程 </a:t>
            </a:r>
            <a:r>
              <a:rPr lang="en-US" altLang="zh-CN" dirty="0">
                <a:hlinkClick r:id="rId3"/>
              </a:rPr>
              <a:t>- </a:t>
            </a:r>
            <a:r>
              <a:rPr lang="zh-CN" altLang="en-US" dirty="0">
                <a:hlinkClick r:id="rId3"/>
              </a:rPr>
              <a:t>廖雪峰的官方网站 </a:t>
            </a:r>
            <a:r>
              <a:rPr lang="en-US" altLang="zh-CN" dirty="0">
                <a:hlinkClick r:id="rId3"/>
              </a:rPr>
              <a:t>(liaoxuefeng.com)</a:t>
            </a:r>
            <a:endParaRPr lang="en-US" altLang="zh-CN" sz="2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     b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）牛客网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题库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在线编程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Python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篇（进阶刷题）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</a:t>
            </a:r>
            <a:endParaRPr lang="en-US" altLang="zh-CN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        </a:t>
            </a:r>
            <a:r>
              <a:rPr lang="zh-CN" altLang="en-US" dirty="0">
                <a:hlinkClick r:id="rId4"/>
              </a:rPr>
              <a:t>牛客网在线编程</a:t>
            </a:r>
            <a:r>
              <a:rPr lang="en-US" altLang="zh-CN" dirty="0">
                <a:hlinkClick r:id="rId4"/>
              </a:rPr>
              <a:t>_</a:t>
            </a:r>
            <a:r>
              <a:rPr lang="zh-CN" altLang="en-US" dirty="0">
                <a:hlinkClick r:id="rId4"/>
              </a:rPr>
              <a:t>算法篇</a:t>
            </a:r>
            <a:r>
              <a:rPr lang="en-US" altLang="zh-CN" dirty="0">
                <a:hlinkClick r:id="rId4"/>
              </a:rPr>
              <a:t>_</a:t>
            </a:r>
            <a:r>
              <a:rPr lang="zh-CN" altLang="en-US" dirty="0">
                <a:hlinkClick r:id="rId4"/>
              </a:rPr>
              <a:t>面试必刷</a:t>
            </a:r>
            <a:r>
              <a:rPr lang="en-US" altLang="zh-CN" dirty="0">
                <a:hlinkClick r:id="rId4"/>
              </a:rPr>
              <a:t>TOP101 (nowcoder.com)</a:t>
            </a:r>
            <a:endParaRPr lang="en-US" altLang="zh-CN" sz="2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2294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单击“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Customize installation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”，进入设置可选功能的界面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68" y="2890459"/>
            <a:ext cx="7742116" cy="3466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3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099488" cy="224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保持默认配置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单击【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Next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】按钮进入设置高级选项的界面，用户在该界面中设置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安装路径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75" y="2848131"/>
            <a:ext cx="7561369" cy="357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427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选定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的安装路径后，单击【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Install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】按钮开始安装，安装成功后如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下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图所示。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52205" y="2890460"/>
            <a:ext cx="5685685" cy="352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4632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Python3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系统中打开命令提示符，在命令提示符窗口中输入“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”后显示了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的版本信息，表明安装成功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7" name="图片 6" descr="图片包含 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23" y="3843932"/>
            <a:ext cx="7975850" cy="219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205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04" y="3417756"/>
            <a:ext cx="2884578" cy="30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4622670" y="2718878"/>
            <a:ext cx="5001015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思考：</a:t>
            </a:r>
          </a:p>
          <a:p>
            <a:pPr>
              <a:lnSpc>
                <a:spcPts val="6000"/>
              </a:lnSpc>
              <a:spcBef>
                <a:spcPts val="0"/>
              </a:spcBef>
            </a:pPr>
            <a:r>
              <a:rPr lang="zh-CN" altLang="en-US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507539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99"/>
          <p:cNvSpPr txBox="1">
            <a:spLocks noChangeArrowheads="1"/>
          </p:cNvSpPr>
          <p:nvPr/>
        </p:nvSpPr>
        <p:spPr bwMode="auto">
          <a:xfrm>
            <a:off x="3488974" y="3205859"/>
            <a:ext cx="7107523" cy="1274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Python</a:t>
            </a:r>
            <a:r>
              <a:rPr lang="zh-CN" altLang="zh-CN" sz="3200" dirty="0">
                <a:latin typeface="黑体" pitchFamily="49" charset="-122"/>
                <a:ea typeface="黑体" pitchFamily="49" charset="-122"/>
              </a:rPr>
              <a:t>安装过程中默认自动安装了</a:t>
            </a: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IDLE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IDLE</a:t>
            </a:r>
            <a:r>
              <a:rPr lang="zh-CN" altLang="zh-CN" sz="3200" dirty="0">
                <a:latin typeface="黑体" pitchFamily="49" charset="-122"/>
                <a:ea typeface="黑体" pitchFamily="49" charset="-122"/>
              </a:rPr>
              <a:t>是</a:t>
            </a:r>
            <a:r>
              <a:rPr lang="en-US" altLang="zh-CN" sz="3200" dirty="0">
                <a:latin typeface="黑体" pitchFamily="49" charset="-122"/>
                <a:ea typeface="黑体" pitchFamily="49" charset="-122"/>
              </a:rPr>
              <a:t>Python</a:t>
            </a:r>
            <a:r>
              <a:rPr lang="zh-CN" altLang="zh-CN" sz="3200" dirty="0">
                <a:latin typeface="黑体" pitchFamily="49" charset="-122"/>
                <a:ea typeface="黑体" pitchFamily="49" charset="-122"/>
              </a:rPr>
              <a:t>自带的集成开发环境</a:t>
            </a:r>
            <a:r>
              <a:rPr lang="zh-CN" altLang="en-US" sz="3200" dirty="0">
                <a:latin typeface="黑体" pitchFamily="49" charset="-122"/>
                <a:ea typeface="黑体" pitchFamily="49" charset="-12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2782889" y="2321113"/>
            <a:ext cx="8189912" cy="295542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7" name="图片 5" descr="tim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139">
            <a:off x="693738" y="3259699"/>
            <a:ext cx="23558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593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50" y="1320800"/>
            <a:ext cx="11054518" cy="246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系统的开始菜单的搜索栏中输入“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”，然后单击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3.7 64-bit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）进入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界面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4" name="图片 3" descr="图片包含 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461" y="3953753"/>
            <a:ext cx="8417295" cy="211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1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我们可以在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Shell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界面中直接编写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代码。例如，使用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print()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函数输出“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hello world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pic>
        <p:nvPicPr>
          <p:cNvPr id="6" name="图片 5" descr="图片包含 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477" y="3342452"/>
            <a:ext cx="8387142" cy="225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51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IDLE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除了支持交互式编写代码，还支持文件式编写代码。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214843" y="3245207"/>
            <a:ext cx="6241120" cy="28650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1924" y="3245207"/>
            <a:ext cx="4371395" cy="27515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3600" dirty="0">
                <a:latin typeface="楷体" pitchFamily="49" charset="-122"/>
                <a:ea typeface="楷体" pitchFamily="49" charset="-122"/>
              </a:rPr>
              <a:t>在交互式窗口中选择【</a:t>
            </a:r>
            <a:r>
              <a:rPr lang="en-US" altLang="zh-CN" sz="3600" dirty="0">
                <a:latin typeface="楷体" pitchFamily="49" charset="-122"/>
                <a:ea typeface="楷体" pitchFamily="49" charset="-122"/>
              </a:rPr>
              <a:t>File</a:t>
            </a:r>
            <a:r>
              <a:rPr lang="zh-CN" altLang="zh-CN" sz="3600" dirty="0">
                <a:latin typeface="楷体" pitchFamily="49" charset="-122"/>
                <a:ea typeface="楷体" pitchFamily="49" charset="-122"/>
              </a:rPr>
              <a:t>】 → 【</a:t>
            </a:r>
            <a:r>
              <a:rPr lang="en-US" altLang="zh-CN" sz="3600" dirty="0">
                <a:latin typeface="楷体" pitchFamily="49" charset="-122"/>
                <a:ea typeface="楷体" pitchFamily="49" charset="-122"/>
              </a:rPr>
              <a:t>New File</a:t>
            </a:r>
            <a:r>
              <a:rPr lang="zh-CN" altLang="zh-CN" sz="3600" dirty="0">
                <a:latin typeface="楷体" pitchFamily="49" charset="-122"/>
                <a:ea typeface="楷体" pitchFamily="49" charset="-122"/>
              </a:rPr>
              <a:t>】，创建并打开一个新的界面</a:t>
            </a:r>
            <a:r>
              <a:rPr lang="zh-CN" altLang="en-US" sz="3600" dirty="0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551307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8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刚刚打开的界面中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编写如下代码。</a:t>
            </a:r>
          </a:p>
        </p:txBody>
      </p:sp>
      <p:sp>
        <p:nvSpPr>
          <p:cNvPr id="8" name="矩形 7"/>
          <p:cNvSpPr/>
          <p:nvPr/>
        </p:nvSpPr>
        <p:spPr>
          <a:xfrm>
            <a:off x="3751729" y="2532866"/>
            <a:ext cx="4672743" cy="1035424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buFontTx/>
              <a:buNone/>
              <a:defRPr/>
            </a:pPr>
            <a:endParaRPr kumimoji="1" lang="zh-CN" altLang="zh-CN" dirty="0">
              <a:latin typeface="Times New Roman" panose="02020603050405020304" charset="0"/>
              <a:ea typeface="微软雅黑" panose="020B0503020204020204" charset="-122"/>
            </a:endParaRPr>
          </a:p>
        </p:txBody>
      </p:sp>
      <p:sp>
        <p:nvSpPr>
          <p:cNvPr id="9" name="文本框 2"/>
          <p:cNvSpPr txBox="1">
            <a:spLocks noChangeArrowheads="1"/>
          </p:cNvSpPr>
          <p:nvPr/>
        </p:nvSpPr>
        <p:spPr bwMode="auto">
          <a:xfrm>
            <a:off x="4399652" y="2758190"/>
            <a:ext cx="359079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r>
              <a:rPr lang="en-US" altLang="zh-CN" sz="3200" dirty="0">
                <a:latin typeface="Times New Roman" pitchFamily="18" charset="0"/>
              </a:rPr>
              <a:t>print("Hello World")</a:t>
            </a:r>
            <a:endParaRPr lang="zh-CN" altLang="en-US" sz="32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0E720-7EBF-E8F8-9862-709D2AF1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前言</a:t>
            </a:r>
            <a:r>
              <a:rPr lang="en-US" altLang="zh-CN" dirty="0"/>
              <a:t>——</a:t>
            </a:r>
            <a:r>
              <a:rPr lang="zh-CN" altLang="en-US" dirty="0"/>
              <a:t>课程基本信息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C5F8BA-D4BD-0A9A-5449-D96A358FB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-4" y="7937"/>
            <a:ext cx="12191497" cy="210303"/>
          </a:xfrm>
          <a:prstGeom prst="rect">
            <a:avLst/>
          </a:prstGeom>
        </p:spPr>
      </p:pic>
      <p:sp>
        <p:nvSpPr>
          <p:cNvPr id="4" name="AutoShape 8" descr="http://img3.imgtn.bdimg.com/it/u=1320581727,3578539114&amp;fm=21&amp;gp=0.jpg">
            <a:extLst>
              <a:ext uri="{FF2B5EF4-FFF2-40B4-BE49-F238E27FC236}">
                <a16:creationId xmlns:a16="http://schemas.microsoft.com/office/drawing/2014/main" id="{CD5872BA-057A-3092-B26F-A9288C22FE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714F07-F20D-EF3E-B820-0A9AAC6F8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04"/>
          <a:stretch/>
        </p:blipFill>
        <p:spPr>
          <a:xfrm rot="10800000">
            <a:off x="2293" y="6532791"/>
            <a:ext cx="12191497" cy="3238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7E41B02B-4162-A2FB-90DE-9788698CA9BD}"/>
              </a:ext>
            </a:extLst>
          </p:cNvPr>
          <p:cNvSpPr txBox="1">
            <a:spLocks/>
          </p:cNvSpPr>
          <p:nvPr/>
        </p:nvSpPr>
        <p:spPr>
          <a:xfrm>
            <a:off x="285750" y="1245741"/>
            <a:ext cx="11700008" cy="2859976"/>
          </a:xfrm>
          <a:prstGeom prst="rect">
            <a:avLst/>
          </a:prstGeom>
          <a:noFill/>
          <a:ln w="34925">
            <a:noFill/>
            <a:prstDash val="sysDot"/>
          </a:ln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）班级：移动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222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班；移动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223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班</a:t>
            </a:r>
          </a:p>
          <a:p>
            <a:pPr marL="342900" lvl="1" indent="432000">
              <a:lnSpc>
                <a:spcPct val="150000"/>
              </a:lnSpc>
              <a:buClr>
                <a:schemeClr val="tx1"/>
              </a:buClr>
              <a:buSzPct val="100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）上课时间：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 1-16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19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周，一周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节（星期五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5-7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节） ；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1-17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周，一周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节（星期三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9-11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节）</a:t>
            </a:r>
            <a:endParaRPr lang="en-US" altLang="zh-CN" sz="2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42900" lvl="1" indent="432000">
              <a:lnSpc>
                <a:spcPct val="150000"/>
              </a:lnSpc>
              <a:buClr>
                <a:schemeClr val="tx1"/>
              </a:buClr>
              <a:buSzPct val="100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4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）上课地点：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实训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2-406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实训</a:t>
            </a:r>
            <a:r>
              <a:rPr lang="en-US" altLang="zh-CN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-314</a:t>
            </a:r>
            <a:endParaRPr lang="zh-CN" altLang="en-US" sz="2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5848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52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选择【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File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】 → 【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Save As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】将文件以“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first_app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”命名并保存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之后在窗口中选择【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Run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】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Run Moulde F5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】运行代码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 descr="图片包含 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17" y="3955654"/>
            <a:ext cx="7255704" cy="238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7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IDLE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64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单击【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Run Moudle F5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】选项后，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Python Shell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窗口中显示了运行结果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 descr="图片包含 屏幕截图&#10;&#10;描述已自动生成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715" y="3165303"/>
            <a:ext cx="6870665" cy="23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947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timgsa.baidu.com/timg?image&amp;quality=80&amp;size=b9999_10000&amp;sec=1561956690829&amp;di=c73b4d5a98e1c7a50d4bd5c96482fa7f&amp;imgtype=0&amp;src=http%3A%2F%2Fpic2.orsoon.com%2F2016%2F0824%2F2016082410405798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7874" y="3903259"/>
            <a:ext cx="2574649" cy="257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577850" y="1320800"/>
            <a:ext cx="8102126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Jetbrain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公司开发的一款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集成开发环境，由于其具有智能代码编辑器、智能提示、自动导入等功能，目前已经成为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专业开发人员和初学者广泛使用的</a:t>
            </a: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开发工具。</a:t>
            </a:r>
          </a:p>
        </p:txBody>
      </p:sp>
    </p:spTree>
    <p:extLst>
      <p:ext uri="{BB962C8B-B14F-4D97-AF65-F5344CB8AC3E}">
        <p14:creationId xmlns:p14="http://schemas.microsoft.com/office/powerpoint/2010/main" val="1880966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4987534" cy="221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访问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jetbrains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官网中下载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工具的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页面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21" name="图片 20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124" y="2339272"/>
            <a:ext cx="5636117" cy="380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58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48062" y="3070534"/>
            <a:ext cx="4876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178862" y="3070534"/>
            <a:ext cx="5003800" cy="29464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221250" y="5712134"/>
            <a:ext cx="2530423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Professional</a:t>
            </a:r>
            <a:r>
              <a:rPr lang="zh-CN" altLang="en-US" b="1" dirty="0">
                <a:solidFill>
                  <a:srgbClr val="FFFFFF"/>
                </a:solidFill>
                <a:latin typeface="Calibri" pitchFamily="34" charset="0"/>
              </a:rPr>
              <a:t>版本</a:t>
            </a:r>
          </a:p>
        </p:txBody>
      </p:sp>
      <p:sp>
        <p:nvSpPr>
          <p:cNvPr id="26" name="矩形 25"/>
          <p:cNvSpPr/>
          <p:nvPr/>
        </p:nvSpPr>
        <p:spPr>
          <a:xfrm>
            <a:off x="7474262" y="5712134"/>
            <a:ext cx="233680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altLang="zh-CN" b="1" dirty="0">
                <a:solidFill>
                  <a:srgbClr val="FFFFFF"/>
                </a:solidFill>
                <a:latin typeface="Calibri" pitchFamily="34" charset="0"/>
              </a:rPr>
              <a:t>Community</a:t>
            </a:r>
            <a:r>
              <a:rPr lang="zh-CN" altLang="en-US" b="1" dirty="0">
                <a:solidFill>
                  <a:srgbClr val="FFFFFF"/>
                </a:solidFill>
                <a:latin typeface="Calibri" pitchFamily="34" charset="0"/>
              </a:rPr>
              <a:t>版本</a:t>
            </a:r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1178582" y="3309881"/>
            <a:ext cx="4615759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lvl="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提供</a:t>
            </a:r>
            <a:r>
              <a:rPr lang="x-none" altLang="zh-CN" dirty="0">
                <a:latin typeface="宋体" pitchFamily="2" charset="-122"/>
              </a:rPr>
              <a:t>Python IDE</a:t>
            </a:r>
            <a:r>
              <a:rPr lang="zh-CN" altLang="zh-CN" dirty="0">
                <a:latin typeface="宋体" pitchFamily="2" charset="-122"/>
              </a:rPr>
              <a:t>的所有功能；</a:t>
            </a:r>
            <a:r>
              <a:rPr lang="en-US" altLang="zh-CN" dirty="0">
                <a:latin typeface="宋体" pitchFamily="2" charset="-122"/>
              </a:rPr>
              <a:t> </a:t>
            </a:r>
          </a:p>
          <a:p>
            <a:pPr marL="342900" lvl="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支持</a:t>
            </a:r>
            <a:r>
              <a:rPr lang="x-none" altLang="zh-CN" dirty="0">
                <a:latin typeface="宋体" pitchFamily="2" charset="-122"/>
              </a:rPr>
              <a:t>Django</a:t>
            </a:r>
            <a:r>
              <a:rPr lang="zh-CN" altLang="zh-CN" dirty="0">
                <a:latin typeface="宋体" pitchFamily="2" charset="-122"/>
              </a:rPr>
              <a:t>、</a:t>
            </a:r>
            <a:r>
              <a:rPr lang="x-none" altLang="zh-CN" dirty="0">
                <a:latin typeface="宋体" pitchFamily="2" charset="-122"/>
              </a:rPr>
              <a:t>Flask</a:t>
            </a:r>
            <a:r>
              <a:rPr lang="zh-CN" altLang="en-US" dirty="0">
                <a:latin typeface="宋体" pitchFamily="2" charset="-122"/>
              </a:rPr>
              <a:t>等</a:t>
            </a:r>
            <a:r>
              <a:rPr lang="zh-CN" altLang="zh-CN" dirty="0">
                <a:latin typeface="宋体" pitchFamily="2" charset="-122"/>
              </a:rPr>
              <a:t>；</a:t>
            </a:r>
            <a:endParaRPr lang="en-US" altLang="zh-CN" dirty="0">
              <a:latin typeface="宋体" pitchFamily="2" charset="-122"/>
            </a:endParaRPr>
          </a:p>
          <a:p>
            <a:pPr marL="342900" lvl="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支持</a:t>
            </a:r>
            <a:r>
              <a:rPr lang="x-none" altLang="zh-CN" dirty="0">
                <a:latin typeface="宋体" pitchFamily="2" charset="-122"/>
              </a:rPr>
              <a:t>JavaScript</a:t>
            </a:r>
            <a:r>
              <a:rPr lang="zh-CN" altLang="zh-CN" dirty="0">
                <a:latin typeface="宋体" pitchFamily="2" charset="-122"/>
              </a:rPr>
              <a:t>、</a:t>
            </a:r>
            <a:r>
              <a:rPr lang="x-none" altLang="zh-CN" dirty="0">
                <a:latin typeface="宋体" pitchFamily="2" charset="-122"/>
              </a:rPr>
              <a:t>CoffeeScript</a:t>
            </a:r>
            <a:r>
              <a:rPr lang="zh-CN" altLang="zh-CN" dirty="0">
                <a:latin typeface="宋体" pitchFamily="2" charset="-122"/>
              </a:rPr>
              <a:t>等</a:t>
            </a:r>
            <a:r>
              <a:rPr lang="zh-CN" altLang="en-US" dirty="0">
                <a:latin typeface="宋体" pitchFamily="2" charset="-122"/>
              </a:rPr>
              <a:t>；</a:t>
            </a:r>
            <a:endParaRPr lang="en-US" altLang="zh-CN" dirty="0">
              <a:latin typeface="宋体" pitchFamily="2" charset="-122"/>
            </a:endParaRPr>
          </a:p>
          <a:p>
            <a:pPr marL="342900" lvl="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支持远程开发、</a:t>
            </a:r>
            <a:r>
              <a:rPr lang="x-none" altLang="zh-CN" dirty="0">
                <a:latin typeface="宋体" pitchFamily="2" charset="-122"/>
              </a:rPr>
              <a:t>Python</a:t>
            </a:r>
            <a:r>
              <a:rPr lang="zh-CN" altLang="zh-CN" dirty="0">
                <a:latin typeface="宋体" pitchFamily="2" charset="-122"/>
              </a:rPr>
              <a:t>分析器、数据库和</a:t>
            </a:r>
            <a:r>
              <a:rPr lang="x-none" altLang="zh-CN" dirty="0">
                <a:latin typeface="宋体" pitchFamily="2" charset="-122"/>
              </a:rPr>
              <a:t>SQL</a:t>
            </a:r>
            <a:r>
              <a:rPr lang="zh-CN" altLang="zh-CN" dirty="0">
                <a:latin typeface="宋体" pitchFamily="2" charset="-122"/>
              </a:rPr>
              <a:t>语句。</a:t>
            </a: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6312781" y="3309881"/>
            <a:ext cx="473596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轻量级的</a:t>
            </a:r>
            <a:r>
              <a:rPr lang="x-none" altLang="zh-CN" dirty="0">
                <a:latin typeface="宋体" pitchFamily="2" charset="-122"/>
              </a:rPr>
              <a:t>Python IDE</a:t>
            </a:r>
            <a:r>
              <a:rPr lang="zh-CN" altLang="zh-CN" dirty="0">
                <a:latin typeface="宋体" pitchFamily="2" charset="-122"/>
              </a:rPr>
              <a:t>，只支持</a:t>
            </a:r>
            <a:r>
              <a:rPr lang="x-none" altLang="zh-CN" dirty="0">
                <a:latin typeface="宋体" pitchFamily="2" charset="-122"/>
              </a:rPr>
              <a:t>Python</a:t>
            </a:r>
            <a:r>
              <a:rPr lang="zh-CN" altLang="zh-CN" dirty="0">
                <a:latin typeface="宋体" pitchFamily="2" charset="-122"/>
              </a:rPr>
              <a:t>开发；</a:t>
            </a:r>
            <a:endParaRPr lang="en-US" altLang="zh-CN" dirty="0">
              <a:latin typeface="宋体" pitchFamily="2" charset="-122"/>
            </a:endParaRPr>
          </a:p>
          <a:p>
            <a:pPr marL="34290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免费、开源、集成</a:t>
            </a:r>
            <a:r>
              <a:rPr lang="x-none" altLang="zh-CN" dirty="0">
                <a:latin typeface="宋体" pitchFamily="2" charset="-122"/>
              </a:rPr>
              <a:t>Apache2</a:t>
            </a:r>
            <a:r>
              <a:rPr lang="zh-CN" altLang="zh-CN" dirty="0">
                <a:latin typeface="宋体" pitchFamily="2" charset="-122"/>
              </a:rPr>
              <a:t>的许可证；智能编辑器、调试器</a:t>
            </a:r>
            <a:r>
              <a:rPr lang="zh-CN" altLang="en-US" dirty="0">
                <a:latin typeface="宋体" pitchFamily="2" charset="-122"/>
              </a:rPr>
              <a:t>；</a:t>
            </a:r>
            <a:endParaRPr lang="en-US" altLang="zh-CN" dirty="0">
              <a:latin typeface="宋体" pitchFamily="2" charset="-122"/>
            </a:endParaRPr>
          </a:p>
          <a:p>
            <a:pPr marL="342900" indent="-342900">
              <a:buFont typeface="宋体" pitchFamily="2" charset="-122"/>
              <a:buChar char="–"/>
            </a:pPr>
            <a:r>
              <a:rPr lang="zh-CN" altLang="zh-CN" dirty="0">
                <a:latin typeface="宋体" pitchFamily="2" charset="-122"/>
              </a:rPr>
              <a:t>支持重构和错误检查，集成</a:t>
            </a:r>
            <a:r>
              <a:rPr lang="x-none" altLang="zh-CN" dirty="0">
                <a:latin typeface="宋体" pitchFamily="2" charset="-122"/>
              </a:rPr>
              <a:t>VCS</a:t>
            </a:r>
            <a:r>
              <a:rPr lang="zh-CN" altLang="zh-CN" dirty="0">
                <a:latin typeface="宋体" pitchFamily="2" charset="-122"/>
              </a:rPr>
              <a:t>版本控制。</a:t>
            </a: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包含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Professional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Community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两个版本。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3055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4987534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单击相应版本下的【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DOWNLOAD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】按钮开始下载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安装包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这里下载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Community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版本。</a:t>
            </a: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186" y="2339270"/>
            <a:ext cx="5123436" cy="365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1448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4987534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下载成功后，双击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“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pycharm-community-2018.3.3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”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安装包弹出欢迎界面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17" y="2339273"/>
            <a:ext cx="5284658" cy="40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516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498753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Next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选择安装路径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的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14" y="2339270"/>
            <a:ext cx="5341646" cy="40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4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5137436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确定好安装位置后，单击【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Next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】按钮进入安装选项界面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在该界面中用户可根据需求勾选相应功能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472" y="2339271"/>
            <a:ext cx="5279082" cy="410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09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5137436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）保持默认配置，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Next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】按钮进入选择开始菜单文件夹的界面，该界面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中依然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保持默认配置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58" y="2339271"/>
            <a:ext cx="5177164" cy="405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64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33C8E-D3D4-DF85-9999-8B8AA3A56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考核方式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9549F1A-27B6-170A-91D8-1B4A4721529A}"/>
              </a:ext>
            </a:extLst>
          </p:cNvPr>
          <p:cNvSpPr txBox="1">
            <a:spLocks/>
          </p:cNvSpPr>
          <p:nvPr/>
        </p:nvSpPr>
        <p:spPr>
          <a:xfrm>
            <a:off x="285750" y="1639358"/>
            <a:ext cx="11647067" cy="2193855"/>
          </a:xfrm>
          <a:prstGeom prst="rect">
            <a:avLst/>
          </a:prstGeom>
          <a:noFill/>
          <a:ln w="34925">
            <a:noFill/>
            <a:prstDash val="sysDot"/>
          </a:ln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5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）考核方式（</a:t>
            </a:r>
            <a:r>
              <a:rPr lang="zh-CN" altLang="en-US" sz="2400" u="sng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暂定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）：考查（平时成绩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40%+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大作业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60%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</a:t>
            </a:r>
            <a:endParaRPr lang="en-US" altLang="zh-CN" sz="2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		a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）平时成绩：出勤（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30%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+</a:t>
            </a:r>
            <a:r>
              <a:rPr lang="zh-CN" altLang="en-US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平时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作业（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30%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+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实训（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40%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</a:t>
            </a:r>
            <a:endParaRPr lang="en-US" altLang="zh-CN" sz="2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    	b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）大作业</a:t>
            </a:r>
          </a:p>
        </p:txBody>
      </p:sp>
    </p:spTree>
    <p:extLst>
      <p:ext uri="{BB962C8B-B14F-4D97-AF65-F5344CB8AC3E}">
        <p14:creationId xmlns:p14="http://schemas.microsoft.com/office/powerpoint/2010/main" val="428111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5137436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Install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安装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，安装完成后提示“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Completing PyCharm Community Edition Setup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”信息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966" y="2339271"/>
            <a:ext cx="5198470" cy="405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11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8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Finish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】按钮结束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安装。</a:t>
            </a: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的安装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86"/>
          <a:stretch/>
        </p:blipFill>
        <p:spPr bwMode="auto">
          <a:xfrm>
            <a:off x="7094642" y="2339270"/>
            <a:ext cx="3623325" cy="40805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8977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221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双击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快捷方式图标进入导入配置文件的界面。</a:t>
            </a: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65" y="2339271"/>
            <a:ext cx="5577513" cy="23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3563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54217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这里选择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“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Do not import settings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”，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OK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JetBrains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用户协议界面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681" y="2339271"/>
            <a:ext cx="5246558" cy="408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730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Continue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】按钮进入环境设置界面，该界面中可设置用户主题，这里选择“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Light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”主题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669" y="2339272"/>
            <a:ext cx="4865765" cy="407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30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4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Skip Remaining and Set Defaults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】按钮进入</a:t>
            </a:r>
            <a:r>
              <a:rPr lang="x-none" altLang="zh-CN" sz="4000" dirty="0">
                <a:latin typeface="楷体" pitchFamily="49" charset="-122"/>
                <a:ea typeface="楷体" pitchFamily="49" charset="-122"/>
              </a:rPr>
              <a:t>PyCharm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欢迎界面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40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467" y="2339271"/>
            <a:ext cx="5609027" cy="408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334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8" y="2339272"/>
            <a:ext cx="5227378" cy="3711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）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单击【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Create New Project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】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按钮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创建一个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Python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项目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chapter01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，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之后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便可以在项目中创建一个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py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文件，具体操作为：选中项目名称</a:t>
            </a:r>
            <a:r>
              <a:rPr lang="en-US" altLang="zh-CN" sz="2800" dirty="0">
                <a:latin typeface="楷体" pitchFamily="49" charset="-122"/>
                <a:ea typeface="楷体" pitchFamily="49" charset="-122"/>
              </a:rPr>
              <a:t>chapter01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，右击选择【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New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】→【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Python File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】选项</a:t>
            </a:r>
            <a:r>
              <a:rPr lang="zh-CN" altLang="en-US" sz="28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2800" dirty="0"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41038" y="2339271"/>
            <a:ext cx="5724345" cy="407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9227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4000" dirty="0"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4000" dirty="0">
                <a:latin typeface="楷体" pitchFamily="49" charset="-122"/>
                <a:ea typeface="楷体" pitchFamily="49" charset="-122"/>
              </a:rPr>
              <a:t>）将刚刚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新建的</a:t>
            </a:r>
            <a:r>
              <a:rPr lang="x-none" altLang="zh-CN" sz="4000" dirty="0">
                <a:latin typeface="Calibri" pitchFamily="34" charset="0"/>
                <a:ea typeface="楷体" pitchFamily="49" charset="-122"/>
              </a:rPr>
              <a:t>Python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文件命名为</a:t>
            </a:r>
            <a:r>
              <a:rPr lang="en-US" altLang="zh-CN" sz="4000" dirty="0">
                <a:latin typeface="Calibri" pitchFamily="34" charset="0"/>
                <a:ea typeface="楷体" pitchFamily="49" charset="-122"/>
              </a:rPr>
              <a:t>hello_world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，使用默认文件类型</a:t>
            </a:r>
            <a:r>
              <a:rPr lang="x-none" altLang="zh-CN" sz="4000" dirty="0">
                <a:latin typeface="Calibri" pitchFamily="34" charset="0"/>
                <a:ea typeface="楷体" pitchFamily="49" charset="-122"/>
              </a:rPr>
              <a:t>Python file</a:t>
            </a:r>
            <a:r>
              <a:rPr lang="zh-CN" altLang="zh-CN" sz="4000" dirty="0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76" y="2339272"/>
            <a:ext cx="5503906" cy="233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895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Calibri" pitchFamily="34" charset="0"/>
                <a:ea typeface="楷体" pitchFamily="49" charset="-122"/>
              </a:rPr>
              <a:t>（</a:t>
            </a:r>
            <a:r>
              <a:rPr lang="en-US" altLang="zh-CN" sz="4000" dirty="0">
                <a:latin typeface="Calibri" pitchFamily="34" charset="0"/>
                <a:ea typeface="楷体" pitchFamily="49" charset="-122"/>
              </a:rPr>
              <a:t>7</a:t>
            </a:r>
            <a:r>
              <a:rPr lang="zh-CN" altLang="en-US" sz="4000" dirty="0">
                <a:latin typeface="Calibri" pitchFamily="34" charset="0"/>
                <a:ea typeface="楷体" pitchFamily="49" charset="-122"/>
              </a:rPr>
              <a:t>）</a:t>
            </a:r>
            <a:r>
              <a:rPr lang="zh-CN" altLang="zh-CN" sz="4000" dirty="0">
                <a:latin typeface="Calibri" pitchFamily="34" charset="0"/>
                <a:ea typeface="楷体" pitchFamily="49" charset="-122"/>
              </a:rPr>
              <a:t>在创建好的“</a:t>
            </a:r>
            <a:r>
              <a:rPr lang="x-none" altLang="zh-CN" sz="4000" dirty="0">
                <a:latin typeface="Calibri" pitchFamily="34" charset="0"/>
                <a:ea typeface="楷体" pitchFamily="49" charset="-122"/>
              </a:rPr>
              <a:t>hello_world.py</a:t>
            </a:r>
            <a:r>
              <a:rPr lang="zh-CN" altLang="zh-CN" sz="4000" dirty="0">
                <a:latin typeface="Calibri" pitchFamily="34" charset="0"/>
                <a:ea typeface="楷体" pitchFamily="49" charset="-122"/>
              </a:rPr>
              <a:t>”文件中编写如下代码：</a:t>
            </a:r>
            <a:endParaRPr lang="en-US" altLang="zh-CN" sz="4000" dirty="0">
              <a:latin typeface="Calibri" pitchFamily="34" charset="0"/>
              <a:ea typeface="楷体" pitchFamily="49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4000" dirty="0">
                <a:latin typeface="Calibri" pitchFamily="34" charset="0"/>
                <a:ea typeface="楷体" pitchFamily="49" charset="-122"/>
              </a:rPr>
              <a:t>print("hello world")</a:t>
            </a:r>
            <a:endParaRPr lang="zh-CN" altLang="zh-CN" sz="4000" dirty="0">
              <a:latin typeface="Calibri" pitchFamily="34" charset="0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6392413" y="2339272"/>
            <a:ext cx="5223500" cy="370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887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5437239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latin typeface="Calibri" pitchFamily="34" charset="0"/>
                <a:ea typeface="楷体" pitchFamily="49" charset="-122"/>
              </a:rPr>
              <a:t>（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8</a:t>
            </a:r>
            <a:r>
              <a:rPr lang="zh-CN" altLang="en-US" sz="3600" dirty="0">
                <a:latin typeface="Calibri" pitchFamily="34" charset="0"/>
                <a:ea typeface="楷体" pitchFamily="49" charset="-122"/>
              </a:rPr>
              <a:t>）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选择【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Run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】→【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Run ‘ hello_world ’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】运行“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hello_world.py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”文件（也可以在编辑区中右击选择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【Run 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’</a:t>
            </a:r>
            <a:r>
              <a:rPr lang="en-US" altLang="zh-CN" sz="3600" dirty="0">
                <a:latin typeface="Calibri" pitchFamily="34" charset="0"/>
                <a:ea typeface="楷体" pitchFamily="49" charset="-122"/>
              </a:rPr>
              <a:t> hello_world’】</a:t>
            </a:r>
            <a:r>
              <a:rPr lang="zh-CN" altLang="zh-CN" sz="3600" dirty="0">
                <a:latin typeface="Calibri" pitchFamily="34" charset="0"/>
                <a:ea typeface="楷体" pitchFamily="49" charset="-122"/>
              </a:rPr>
              <a:t>来运行文件）</a:t>
            </a:r>
            <a:r>
              <a:rPr lang="zh-CN" altLang="en-US" sz="3600" dirty="0">
                <a:latin typeface="Calibri" pitchFamily="34" charset="0"/>
                <a:ea typeface="楷体" pitchFamily="49" charset="-122"/>
              </a:rPr>
              <a:t>。</a:t>
            </a:r>
            <a:endParaRPr lang="zh-CN" altLang="zh-CN" sz="3600" dirty="0">
              <a:latin typeface="Calibri" pitchFamily="34" charset="0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6508878" y="2339272"/>
            <a:ext cx="5158021" cy="301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39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F325B-C545-EF79-1C22-BEFDDC698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上课纪律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4BA66C-A321-98C0-5E42-D02AF9ADD3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-4" y="7937"/>
            <a:ext cx="12191497" cy="210303"/>
          </a:xfrm>
          <a:prstGeom prst="rect">
            <a:avLst/>
          </a:prstGeom>
        </p:spPr>
      </p:pic>
      <p:sp>
        <p:nvSpPr>
          <p:cNvPr id="4" name="AutoShape 8" descr="http://img3.imgtn.bdimg.com/it/u=1320581727,3578539114&amp;fm=21&amp;gp=0.jpg">
            <a:extLst>
              <a:ext uri="{FF2B5EF4-FFF2-40B4-BE49-F238E27FC236}">
                <a16:creationId xmlns:a16="http://schemas.microsoft.com/office/drawing/2014/main" id="{6B3E203E-D373-7CB8-A505-6B521CB95A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24E4E9-3140-0304-C8DA-91E875F1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04"/>
          <a:stretch/>
        </p:blipFill>
        <p:spPr>
          <a:xfrm rot="10800000">
            <a:off x="2293" y="6532791"/>
            <a:ext cx="12191497" cy="32385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F90ABA65-4C05-43FA-9EBD-7B880D92698A}"/>
              </a:ext>
            </a:extLst>
          </p:cNvPr>
          <p:cNvSpPr txBox="1">
            <a:spLocks/>
          </p:cNvSpPr>
          <p:nvPr/>
        </p:nvSpPr>
        <p:spPr>
          <a:xfrm>
            <a:off x="285750" y="1792466"/>
            <a:ext cx="11647067" cy="1901468"/>
          </a:xfrm>
          <a:prstGeom prst="rect">
            <a:avLst/>
          </a:prstGeom>
          <a:noFill/>
          <a:ln w="34925">
            <a:noFill/>
            <a:prstDash val="sysDot"/>
          </a:ln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1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）总原则：不要干扰老师上课，不要干扰别人听课</a:t>
            </a:r>
            <a:endParaRPr lang="en-US" altLang="zh-CN" sz="2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2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）手机静音；不迟到早退旷课（请假要有证明）</a:t>
            </a:r>
            <a:endParaRPr lang="en-US" altLang="zh-CN" sz="2400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42900" lvl="1" indent="432000">
              <a:lnSpc>
                <a:spcPct val="150000"/>
              </a:lnSpc>
              <a:spcBef>
                <a:spcPct val="0"/>
              </a:spcBef>
              <a:buClr>
                <a:schemeClr val="tx1"/>
              </a:buClr>
              <a:buSzPct val="100000"/>
              <a:defRPr/>
            </a:pP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en-US" altLang="zh-CN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</a:t>
            </a:r>
            <a:r>
              <a:rPr lang="zh-CN" altLang="en-US" sz="2400" dirty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）希望做到：思考；完成课堂任务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6CE396A-4DC8-6FE1-799A-C72C5D02FB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016" y="1462087"/>
            <a:ext cx="2989154" cy="365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3E7EB55-618A-2364-01BE-7B59A28C8136}"/>
              </a:ext>
            </a:extLst>
          </p:cNvPr>
          <p:cNvSpPr txBox="1"/>
          <p:nvPr/>
        </p:nvSpPr>
        <p:spPr>
          <a:xfrm>
            <a:off x="9670840" y="5270901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勒内</a:t>
            </a:r>
            <a:r>
              <a:rPr lang="en-US" altLang="zh-CN" dirty="0"/>
              <a:t>·</a:t>
            </a:r>
            <a:r>
              <a:rPr lang="zh-CN" altLang="en-US" dirty="0"/>
              <a:t>笛卡尔</a:t>
            </a:r>
          </a:p>
        </p:txBody>
      </p:sp>
    </p:spTree>
    <p:extLst>
      <p:ext uri="{BB962C8B-B14F-4D97-AF65-F5344CB8AC3E}">
        <p14:creationId xmlns:p14="http://schemas.microsoft.com/office/powerpoint/2010/main" val="409082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3" y="262937"/>
            <a:ext cx="8747959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集成开发环境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PyCharm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的安装与使用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693737" y="2339272"/>
            <a:ext cx="1074375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Calibri" pitchFamily="34" charset="0"/>
                <a:ea typeface="楷体" pitchFamily="49" charset="-122"/>
              </a:rPr>
              <a:t>（</a:t>
            </a:r>
            <a:r>
              <a:rPr lang="en-US" altLang="zh-CN" sz="4000" dirty="0">
                <a:latin typeface="Calibri" pitchFamily="34" charset="0"/>
                <a:ea typeface="楷体" pitchFamily="49" charset="-122"/>
              </a:rPr>
              <a:t>9</a:t>
            </a:r>
            <a:r>
              <a:rPr lang="zh-CN" altLang="en-US" sz="4000" dirty="0">
                <a:latin typeface="Calibri" pitchFamily="34" charset="0"/>
                <a:ea typeface="楷体" pitchFamily="49" charset="-122"/>
              </a:rPr>
              <a:t>）</a:t>
            </a:r>
            <a:r>
              <a:rPr lang="zh-CN" altLang="zh-CN" sz="4000" dirty="0">
                <a:latin typeface="Calibri" pitchFamily="34" charset="0"/>
                <a:ea typeface="楷体" pitchFamily="49" charset="-122"/>
              </a:rPr>
              <a:t>程序的运行结果会在</a:t>
            </a:r>
            <a:r>
              <a:rPr lang="x-none" altLang="zh-CN" sz="4000" dirty="0">
                <a:latin typeface="Calibri" pitchFamily="34" charset="0"/>
                <a:ea typeface="楷体" pitchFamily="49" charset="-122"/>
              </a:rPr>
              <a:t>PyCharm</a:t>
            </a:r>
            <a:r>
              <a:rPr lang="zh-CN" altLang="zh-CN" sz="4000" dirty="0">
                <a:latin typeface="Calibri" pitchFamily="34" charset="0"/>
                <a:ea typeface="楷体" pitchFamily="49" charset="-122"/>
              </a:rPr>
              <a:t>结果输出区进行显示 </a:t>
            </a:r>
            <a:r>
              <a:rPr lang="zh-CN" altLang="en-US" sz="4000" dirty="0">
                <a:latin typeface="Calibri" pitchFamily="34" charset="0"/>
                <a:ea typeface="楷体" pitchFamily="49" charset="-122"/>
              </a:rPr>
              <a:t>。</a:t>
            </a:r>
            <a:endParaRPr lang="zh-CN" altLang="zh-CN" sz="4000" dirty="0">
              <a:latin typeface="Calibri" pitchFamily="34" charset="0"/>
              <a:ea typeface="楷体" pitchFamily="49" charset="-122"/>
            </a:endParaRPr>
          </a:p>
        </p:txBody>
      </p:sp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en-US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PyCharm</a:t>
            </a: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endParaRPr lang="zh-CN" altLang="zh-CN" sz="3600" b="1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731232" y="3952153"/>
            <a:ext cx="6750709" cy="205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77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过渡页</a:t>
            </a:r>
          </a:p>
        </p:txBody>
      </p:sp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对角圆角矩形 7"/>
          <p:cNvSpPr/>
          <p:nvPr/>
        </p:nvSpPr>
        <p:spPr>
          <a:xfrm>
            <a:off x="4870450" y="3317875"/>
            <a:ext cx="6237261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181600" y="1796713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45574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95"/>
          <a:stretch/>
        </p:blipFill>
        <p:spPr bwMode="auto">
          <a:xfrm>
            <a:off x="4061292" y="3630531"/>
            <a:ext cx="3963592" cy="27735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94665" y="262937"/>
            <a:ext cx="910678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开发第一个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程序：模拟手机充值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24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卡余额不足时，会收到运营商发来的提示短信，此时用户可在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某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充值平台上输入要充值的手机号码和金额进行充值。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2282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910678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开发第一个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程序：模拟手机充值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04" y="3417756"/>
            <a:ext cx="2884578" cy="30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17"/>
          <p:cNvSpPr>
            <a:spLocks noChangeArrowheads="1"/>
          </p:cNvSpPr>
          <p:nvPr/>
        </p:nvSpPr>
        <p:spPr bwMode="auto">
          <a:xfrm>
            <a:off x="4622670" y="2718878"/>
            <a:ext cx="5001015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思考：</a:t>
            </a:r>
          </a:p>
          <a:p>
            <a:pPr>
              <a:lnSpc>
                <a:spcPts val="6000"/>
              </a:lnSpc>
              <a:spcBef>
                <a:spcPts val="0"/>
              </a:spcBef>
            </a:pPr>
            <a:r>
              <a:rPr lang="zh-CN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如何使用</a:t>
            </a:r>
            <a:r>
              <a:rPr lang="x-none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模拟以上场景呢？</a:t>
            </a:r>
          </a:p>
        </p:txBody>
      </p:sp>
    </p:spTree>
    <p:extLst>
      <p:ext uri="{BB962C8B-B14F-4D97-AF65-F5344CB8AC3E}">
        <p14:creationId xmlns:p14="http://schemas.microsoft.com/office/powerpoint/2010/main" val="2292905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910678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开发第一个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程序：模拟手机充值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8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在编写代码前，先思考以下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个问题：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94012" y="2480395"/>
            <a:ext cx="9074523" cy="1786643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1353A2"/>
                </a:solidFill>
                <a:latin typeface="宋体" pitchFamily="2" charset="-122"/>
              </a:rPr>
              <a:t>1.</a:t>
            </a:r>
            <a:r>
              <a:rPr lang="zh-CN" altLang="zh-CN" sz="3200" b="1" dirty="0">
                <a:solidFill>
                  <a:srgbClr val="1353A2"/>
                </a:solidFill>
                <a:latin typeface="宋体" pitchFamily="2" charset="-122"/>
              </a:rPr>
              <a:t>如何接收用户输入的手机号码、充值金额。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1353A2"/>
                </a:solidFill>
                <a:latin typeface="宋体" pitchFamily="2" charset="-122"/>
              </a:rPr>
              <a:t>2.</a:t>
            </a:r>
            <a:r>
              <a:rPr lang="zh-CN" altLang="zh-CN" sz="3200" b="1" dirty="0">
                <a:solidFill>
                  <a:srgbClr val="1353A2"/>
                </a:solidFill>
                <a:latin typeface="宋体" pitchFamily="2" charset="-122"/>
              </a:rPr>
              <a:t>如何保存输入的手机号码与充值金额。</a:t>
            </a:r>
          </a:p>
          <a:p>
            <a:pPr>
              <a:lnSpc>
                <a:spcPct val="120000"/>
              </a:lnSpc>
            </a:pPr>
            <a:r>
              <a:rPr lang="en-US" altLang="zh-CN" sz="3200" b="1" dirty="0">
                <a:solidFill>
                  <a:srgbClr val="1353A2"/>
                </a:solidFill>
                <a:latin typeface="宋体" pitchFamily="2" charset="-122"/>
              </a:rPr>
              <a:t>3.</a:t>
            </a:r>
            <a:r>
              <a:rPr lang="zh-CN" altLang="zh-CN" sz="3200" b="1" dirty="0">
                <a:solidFill>
                  <a:srgbClr val="1353A2"/>
                </a:solidFill>
                <a:latin typeface="宋体" pitchFamily="2" charset="-122"/>
              </a:rPr>
              <a:t>如何提示用户充值成功。</a:t>
            </a:r>
          </a:p>
        </p:txBody>
      </p:sp>
      <p:sp>
        <p:nvSpPr>
          <p:cNvPr id="4" name="矩形 3"/>
          <p:cNvSpPr/>
          <p:nvPr/>
        </p:nvSpPr>
        <p:spPr>
          <a:xfrm>
            <a:off x="1494011" y="4541209"/>
            <a:ext cx="9074523" cy="1574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我们可以使用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Python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中的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input()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函数给出提示并接收用户输入的数据，使用变量保存用户输入的数据，使用</a:t>
            </a:r>
            <a:r>
              <a:rPr lang="x-none" altLang="zh-CN" sz="2800" dirty="0">
                <a:latin typeface="楷体" pitchFamily="49" charset="-122"/>
                <a:ea typeface="楷体" pitchFamily="49" charset="-122"/>
              </a:rPr>
              <a:t>print()</a:t>
            </a:r>
            <a:r>
              <a:rPr lang="zh-CN" altLang="zh-CN" sz="2800" dirty="0">
                <a:latin typeface="楷体" pitchFamily="49" charset="-122"/>
                <a:ea typeface="楷体" pitchFamily="49" charset="-122"/>
              </a:rPr>
              <a:t>函数输出提示信息。</a:t>
            </a:r>
            <a:endParaRPr lang="zh-CN" altLang="en-US" sz="28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85296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9106785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开发第一个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Python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程序：模拟手机充值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5"/>
          <p:cNvSpPr>
            <a:spLocks noChangeArrowheads="1"/>
          </p:cNvSpPr>
          <p:nvPr/>
        </p:nvSpPr>
        <p:spPr bwMode="auto">
          <a:xfrm>
            <a:off x="1061385" y="2532706"/>
            <a:ext cx="1026732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phone_num = input('</a:t>
            </a:r>
            <a:r>
              <a:rPr lang="zh-CN" altLang="zh-CN" sz="2800" dirty="0">
                <a:latin typeface="Times New Roman" pitchFamily="18" charset="0"/>
                <a:ea typeface="楷体" pitchFamily="49" charset="-122"/>
              </a:rPr>
              <a:t>请输入要充值的手机号码：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')</a:t>
            </a:r>
            <a:endParaRPr lang="zh-CN" altLang="zh-CN" sz="2800" dirty="0">
              <a:latin typeface="Times New Roman" pitchFamily="18" charset="0"/>
              <a:ea typeface="楷体" pitchFamily="49" charset="-122"/>
            </a:endParaRPr>
          </a:p>
          <a:p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recharge_amount = input('</a:t>
            </a:r>
            <a:r>
              <a:rPr lang="zh-CN" altLang="zh-CN" sz="2800" dirty="0">
                <a:latin typeface="Times New Roman" pitchFamily="18" charset="0"/>
                <a:ea typeface="楷体" pitchFamily="49" charset="-122"/>
              </a:rPr>
              <a:t>请输入要充值的金额：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')</a:t>
            </a:r>
            <a:endParaRPr lang="zh-CN" altLang="zh-CN" sz="2800" dirty="0">
              <a:latin typeface="Times New Roman" pitchFamily="18" charset="0"/>
              <a:ea typeface="楷体" pitchFamily="49" charset="-122"/>
            </a:endParaRPr>
          </a:p>
          <a:p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print('</a:t>
            </a:r>
            <a:r>
              <a:rPr lang="zh-CN" altLang="zh-CN" sz="2800" dirty="0">
                <a:latin typeface="Times New Roman" pitchFamily="18" charset="0"/>
                <a:ea typeface="楷体" pitchFamily="49" charset="-122"/>
              </a:rPr>
              <a:t>手机号码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' + phone_num + '</a:t>
            </a:r>
            <a:r>
              <a:rPr lang="zh-CN" altLang="zh-CN" sz="2800" dirty="0">
                <a:latin typeface="Times New Roman" pitchFamily="18" charset="0"/>
                <a:ea typeface="楷体" pitchFamily="49" charset="-122"/>
              </a:rPr>
              <a:t>成功充值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' + recharge_amount + '</a:t>
            </a:r>
            <a:r>
              <a:rPr lang="zh-CN" altLang="zh-CN" sz="2800" dirty="0">
                <a:latin typeface="Times New Roman" pitchFamily="18" charset="0"/>
                <a:ea typeface="楷体" pitchFamily="49" charset="-122"/>
              </a:rPr>
              <a:t>元</a:t>
            </a:r>
            <a:r>
              <a:rPr lang="en-US" altLang="zh-CN" sz="2800" dirty="0">
                <a:latin typeface="Times New Roman" pitchFamily="18" charset="0"/>
                <a:ea typeface="楷体" pitchFamily="49" charset="-122"/>
              </a:rPr>
              <a:t>')</a:t>
            </a:r>
            <a:endParaRPr lang="zh-CN" altLang="zh-CN" sz="2800" dirty="0"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54439" y="2291066"/>
            <a:ext cx="10650623" cy="1918741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0" name="圆角矩形标注 9"/>
          <p:cNvSpPr/>
          <p:nvPr/>
        </p:nvSpPr>
        <p:spPr>
          <a:xfrm>
            <a:off x="6256486" y="4497068"/>
            <a:ext cx="5248576" cy="1603481"/>
          </a:xfrm>
          <a:prstGeom prst="wedgeRoundRectCallout">
            <a:avLst>
              <a:gd name="adj1" fmla="val -36203"/>
              <a:gd name="adj2" fmla="val -8479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请输入要充值的手机号码：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15000000000</a:t>
            </a:r>
            <a:endParaRPr lang="zh-CN" altLang="zh-CN" sz="2000" b="1" dirty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ctr"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请输入要充值的金额：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100</a:t>
            </a:r>
            <a:endParaRPr lang="zh-CN" altLang="zh-CN" sz="2000" b="1" dirty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ctr"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手机号码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15000000000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成功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  <a:p>
            <a:pPr algn="ctr"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充值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100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charset="0"/>
                <a:ea typeface="宋体" panose="02010600030101010101" pitchFamily="2" charset="-122"/>
              </a:rPr>
              <a:t>元</a:t>
            </a: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76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示例：</a:t>
            </a:r>
          </a:p>
        </p:txBody>
      </p:sp>
    </p:spTree>
    <p:extLst>
      <p:ext uri="{BB962C8B-B14F-4D97-AF65-F5344CB8AC3E}">
        <p14:creationId xmlns:p14="http://schemas.microsoft.com/office/powerpoint/2010/main" val="20031087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良好的编程约定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7"/>
          <p:cNvSpPr>
            <a:spLocks noChangeArrowheads="1"/>
          </p:cNvSpPr>
          <p:nvPr/>
        </p:nvSpPr>
        <p:spPr bwMode="auto">
          <a:xfrm>
            <a:off x="1417638" y="3988685"/>
            <a:ext cx="9740900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lnSpc>
                <a:spcPct val="120000"/>
              </a:lnSpc>
              <a:buFont typeface="Arial" pitchFamily="34" charset="0"/>
              <a:buChar char="•"/>
            </a:pP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PEP8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是一份关于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Python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编码规范指南，遵守该规范能够帮助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Python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开发者编写出优雅的代码，提高代码可读性。</a:t>
            </a: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461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我们在开发程序时要重视其编写规范，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使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程序不仅能够在机器上正确执行，还便于调试、维护及阅读。</a:t>
            </a:r>
            <a:endParaRPr lang="zh-CN" altLang="en-US" sz="4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1350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良好的编程约定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代码布局</a:t>
            </a:r>
          </a:p>
        </p:txBody>
      </p:sp>
      <p:sp>
        <p:nvSpPr>
          <p:cNvPr id="7" name="矩形 6"/>
          <p:cNvSpPr/>
          <p:nvPr/>
        </p:nvSpPr>
        <p:spPr>
          <a:xfrm>
            <a:off x="620290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03152" y="5181463"/>
            <a:ext cx="171518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缩进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769566" y="2697822"/>
            <a:ext cx="2982352" cy="209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/>
              <a:t>标准</a:t>
            </a:r>
            <a:r>
              <a:rPr lang="x-none" altLang="zh-CN" sz="2800" dirty="0"/>
              <a:t>Python</a:t>
            </a:r>
            <a:r>
              <a:rPr lang="zh-CN" altLang="zh-CN" sz="2800" dirty="0"/>
              <a:t>风格中每个缩进级别</a:t>
            </a:r>
            <a:r>
              <a:rPr lang="zh-CN" altLang="zh-CN" sz="2800" b="1" dirty="0">
                <a:solidFill>
                  <a:srgbClr val="FF0000"/>
                </a:solidFill>
              </a:rPr>
              <a:t>使用</a:t>
            </a:r>
            <a:r>
              <a:rPr lang="x-none" altLang="zh-CN" sz="2800" b="1" dirty="0">
                <a:solidFill>
                  <a:srgbClr val="FF0000"/>
                </a:solidFill>
              </a:rPr>
              <a:t>4</a:t>
            </a:r>
            <a:r>
              <a:rPr lang="zh-CN" altLang="zh-CN" sz="2800" b="1" dirty="0">
                <a:solidFill>
                  <a:srgbClr val="FF0000"/>
                </a:solidFill>
              </a:rPr>
              <a:t>个空格</a:t>
            </a:r>
            <a:r>
              <a:rPr lang="zh-CN" altLang="zh-CN" sz="2800" dirty="0"/>
              <a:t>，不推荐使用</a:t>
            </a:r>
            <a:r>
              <a:rPr lang="x-none" altLang="zh-CN" sz="2800" dirty="0"/>
              <a:t>Tab</a:t>
            </a:r>
            <a:r>
              <a:rPr lang="zh-CN" altLang="en-US" sz="2800" dirty="0"/>
              <a:t>。</a:t>
            </a:r>
            <a:endParaRPr lang="en-US" altLang="zh-CN" sz="2800" dirty="0"/>
          </a:p>
        </p:txBody>
      </p:sp>
      <p:sp>
        <p:nvSpPr>
          <p:cNvPr id="10" name="矩形 9"/>
          <p:cNvSpPr/>
          <p:nvPr/>
        </p:nvSpPr>
        <p:spPr>
          <a:xfrm>
            <a:off x="4402017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868086" y="5181463"/>
            <a:ext cx="2348766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行的最大长度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4551293" y="2697822"/>
            <a:ext cx="2982352" cy="2091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/>
              <a:t>行最大长度</a:t>
            </a:r>
            <a:r>
              <a:rPr lang="x-none" altLang="zh-CN" sz="2800" dirty="0"/>
              <a:t>79</a:t>
            </a:r>
            <a:r>
              <a:rPr lang="zh-CN" altLang="zh-CN" sz="2800" dirty="0"/>
              <a:t>，换行可以使用反斜杠，但</a:t>
            </a:r>
            <a:r>
              <a:rPr lang="zh-CN" altLang="zh-CN" sz="2800" b="1" dirty="0">
                <a:solidFill>
                  <a:srgbClr val="FF0000"/>
                </a:solidFill>
              </a:rPr>
              <a:t>建议使用圆括号</a:t>
            </a:r>
            <a:r>
              <a:rPr lang="zh-CN" altLang="zh-CN" sz="2800" dirty="0"/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222093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24031" y="5181463"/>
            <a:ext cx="2077027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空白行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8222093" y="2465811"/>
            <a:ext cx="3280904" cy="2751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dirty="0"/>
              <a:t>顶层</a:t>
            </a:r>
            <a:r>
              <a:rPr lang="zh-CN" altLang="zh-CN" b="1" dirty="0">
                <a:solidFill>
                  <a:srgbClr val="FF0000"/>
                </a:solidFill>
              </a:rPr>
              <a:t>函数和</a:t>
            </a:r>
            <a:r>
              <a:rPr lang="zh-CN" altLang="zh-CN" dirty="0"/>
              <a:t>定义的</a:t>
            </a:r>
            <a:r>
              <a:rPr lang="zh-CN" altLang="zh-CN" b="1" dirty="0">
                <a:solidFill>
                  <a:srgbClr val="FF0000"/>
                </a:solidFill>
              </a:rPr>
              <a:t>类之间空两行</a:t>
            </a:r>
            <a:r>
              <a:rPr lang="zh-CN" altLang="zh-CN" dirty="0"/>
              <a:t>，类中的方</a:t>
            </a:r>
            <a:r>
              <a:rPr lang="zh-CN" altLang="zh-CN" b="1" dirty="0">
                <a:solidFill>
                  <a:srgbClr val="FF0000"/>
                </a:solidFill>
              </a:rPr>
              <a:t>法定义之间空一行</a:t>
            </a:r>
            <a:r>
              <a:rPr lang="zh-CN" altLang="zh-CN" dirty="0"/>
              <a:t>；函数内</a:t>
            </a:r>
            <a:r>
              <a:rPr lang="zh-CN" altLang="zh-CN" b="1" dirty="0">
                <a:solidFill>
                  <a:srgbClr val="FF0000"/>
                </a:solidFill>
              </a:rPr>
              <a:t>逻辑无关的代码段之间空一行</a:t>
            </a:r>
            <a:r>
              <a:rPr lang="zh-CN" altLang="zh-CN" dirty="0"/>
              <a:t>，</a:t>
            </a:r>
            <a:r>
              <a:rPr lang="zh-CN" altLang="zh-CN" b="1" dirty="0">
                <a:solidFill>
                  <a:srgbClr val="FF0000"/>
                </a:solidFill>
              </a:rPr>
              <a:t>其它地方尽量不要空行</a:t>
            </a:r>
            <a:r>
              <a:rPr lang="zh-CN" altLang="zh-CN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123115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良好的编程约定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349115" y="2339272"/>
            <a:ext cx="990849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右括号前不要加空格。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逗号、冒号、分号前不要加空格。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函数的左括号前不要加空格。如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fun(1)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序列的左括号前不要加空格，如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list[2]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操作符左右各加一个空格，如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a + b = c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不要将多个语句写在同一行。</a:t>
            </a:r>
          </a:p>
          <a:p>
            <a:pPr marL="514350" indent="-514350">
              <a:buFont typeface="+mj-lt"/>
              <a:buAutoNum type="arabicPeriod"/>
            </a:pP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if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for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、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while</a:t>
            </a:r>
            <a:r>
              <a:rPr lang="zh-CN" altLang="en-US" sz="3000" dirty="0">
                <a:latin typeface="楷体" pitchFamily="49" charset="-122"/>
                <a:ea typeface="楷体" pitchFamily="49" charset="-122"/>
              </a:rPr>
              <a:t>语句中的执行语句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必须另起一行。</a:t>
            </a: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空格的使用</a:t>
            </a:r>
          </a:p>
        </p:txBody>
      </p:sp>
    </p:spTree>
    <p:extLst>
      <p:ext uri="{BB962C8B-B14F-4D97-AF65-F5344CB8AC3E}">
        <p14:creationId xmlns:p14="http://schemas.microsoft.com/office/powerpoint/2010/main" val="19676283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良好的编程约定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代码注释</a:t>
            </a:r>
          </a:p>
        </p:txBody>
      </p:sp>
      <p:sp>
        <p:nvSpPr>
          <p:cNvPr id="7" name="矩形 6"/>
          <p:cNvSpPr/>
          <p:nvPr/>
        </p:nvSpPr>
        <p:spPr>
          <a:xfrm>
            <a:off x="620290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403152" y="5181463"/>
            <a:ext cx="171518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块注释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769566" y="2697822"/>
            <a:ext cx="298235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/>
              <a:t>块注释的每行开头使用一个</a:t>
            </a:r>
            <a:r>
              <a:rPr lang="x-none" altLang="zh-CN" sz="2800" dirty="0"/>
              <a:t>#</a:t>
            </a:r>
            <a:r>
              <a:rPr lang="zh-CN" altLang="zh-CN" sz="2800" dirty="0"/>
              <a:t>和一个空格</a:t>
            </a:r>
            <a:r>
              <a:rPr lang="zh-CN" altLang="en-US" sz="2800" dirty="0"/>
              <a:t>，缩进至与代码相同的级别</a:t>
            </a:r>
            <a:r>
              <a:rPr lang="zh-CN" altLang="zh-CN" sz="2800" dirty="0"/>
              <a:t>。</a:t>
            </a:r>
            <a:endParaRPr lang="en-US" altLang="zh-CN" sz="2800" dirty="0"/>
          </a:p>
        </p:txBody>
      </p:sp>
      <p:sp>
        <p:nvSpPr>
          <p:cNvPr id="10" name="矩形 9"/>
          <p:cNvSpPr/>
          <p:nvPr/>
        </p:nvSpPr>
        <p:spPr>
          <a:xfrm>
            <a:off x="4402017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184879" y="5181463"/>
            <a:ext cx="1715180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行内注释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4551293" y="2697822"/>
            <a:ext cx="2982352" cy="2608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/>
              <a:t>行内注释与代码至少由两个空格分隔，注释以一个</a:t>
            </a:r>
            <a:r>
              <a:rPr lang="x-none" altLang="zh-CN" sz="2800" dirty="0"/>
              <a:t>#</a:t>
            </a:r>
            <a:r>
              <a:rPr lang="zh-CN" altLang="zh-CN" sz="2800" dirty="0"/>
              <a:t>和一个空格开头。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222093" y="2456598"/>
            <a:ext cx="3280904" cy="3029666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24031" y="5181463"/>
            <a:ext cx="2077027" cy="685800"/>
          </a:xfrm>
          <a:prstGeom prst="rect">
            <a:avLst/>
          </a:prstGeom>
          <a:solidFill>
            <a:srgbClr val="1353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2400" b="0" i="0" u="none" kern="1200" baseline="0">
                <a:solidFill>
                  <a:schemeClr val="tx1"/>
                </a:solidFill>
                <a:latin typeface="等线" charset="-122"/>
                <a:ea typeface="宋体" panose="02010600030101010101" pitchFamily="2" charset="-122"/>
                <a:cs typeface="+mn-cs"/>
              </a:defRPr>
            </a:lvl5pPr>
          </a:lstStyle>
          <a:p>
            <a:pPr algn="ctr">
              <a:defRPr/>
            </a:pPr>
            <a:r>
              <a:rPr lang="zh-CN" altLang="zh-CN" sz="2800" b="1" dirty="0">
                <a:solidFill>
                  <a:srgbClr val="FFFFFF"/>
                </a:solidFill>
                <a:ea typeface="等线" charset="-122"/>
              </a:rPr>
              <a:t>文档字符串</a:t>
            </a:r>
            <a:endParaRPr lang="zh-CN" altLang="en-US" sz="2800" b="1" noProof="1">
              <a:solidFill>
                <a:srgbClr val="FFFFFF"/>
              </a:solidFill>
              <a:ea typeface="等线" charset="-122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8371369" y="2697822"/>
            <a:ext cx="298235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2800" dirty="0"/>
              <a:t>文档字符串是为所有公共模块、函数、类以及方法编写的文档说明。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46182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 noChangeArrowheads="1"/>
          </p:cNvSpPr>
          <p:nvPr>
            <p:ph type="ctrTitle"/>
          </p:nvPr>
        </p:nvSpPr>
        <p:spPr>
          <a:xfrm>
            <a:off x="1524000" y="1597025"/>
            <a:ext cx="9144000" cy="1912938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章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zh-CN" dirty="0"/>
              <a:t>开启</a:t>
            </a:r>
            <a:r>
              <a:rPr lang="en-US" altLang="zh-CN" dirty="0"/>
              <a:t>Python</a:t>
            </a:r>
            <a:r>
              <a:rPr lang="zh-CN" altLang="zh-CN" dirty="0"/>
              <a:t>学习之旅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71" name="矩形 15"/>
          <p:cNvSpPr>
            <a:spLocks noChangeArrowheads="1"/>
          </p:cNvSpPr>
          <p:nvPr/>
        </p:nvSpPr>
        <p:spPr bwMode="auto">
          <a:xfrm>
            <a:off x="5351618" y="4986104"/>
            <a:ext cx="317976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</a:t>
            </a: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en-US" altLang="zh-CN" sz="2000" b="1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搭建</a:t>
            </a: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</a:rPr>
              <a:t>开发环境</a:t>
            </a:r>
            <a:endParaRPr lang="en-US" altLang="zh-CN" sz="2000" b="1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良好的编程约定</a:t>
            </a:r>
            <a:endParaRPr lang="en-US" altLang="zh-CN" sz="2000" b="1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7172" name="矩形 2"/>
          <p:cNvSpPr>
            <a:spLocks noChangeArrowheads="1"/>
          </p:cNvSpPr>
          <p:nvPr/>
        </p:nvSpPr>
        <p:spPr bwMode="auto">
          <a:xfrm>
            <a:off x="8821192" y="4986104"/>
            <a:ext cx="317094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数据的表示</a:t>
            </a: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——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变量</a:t>
            </a:r>
            <a:endParaRPr lang="en-US" altLang="zh-CN" sz="2000" b="1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· </a:t>
            </a:r>
            <a:r>
              <a:rPr lang="zh-CN" altLang="en-US" sz="2000" b="1" dirty="0">
                <a:solidFill>
                  <a:srgbClr val="2E75B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基本输入输出</a:t>
            </a:r>
            <a:endParaRPr lang="en-US" altLang="zh-CN" sz="2000" b="1" dirty="0">
              <a:solidFill>
                <a:srgbClr val="2E75B6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7173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5038725"/>
            <a:ext cx="4305300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1040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良好的编程约定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1349115" y="2339272"/>
            <a:ext cx="9908498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不要使用字母“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l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”（小写的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L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）、“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O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”</a:t>
            </a:r>
            <a:r>
              <a:rPr lang="en-US" altLang="zh-CN" sz="3000" dirty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大写的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O</a:t>
            </a:r>
            <a:r>
              <a:rPr lang="en-US" altLang="zh-CN" sz="3000" dirty="0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、“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I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”（大写的</a:t>
            </a:r>
            <a:r>
              <a:rPr lang="x-none" altLang="zh-CN" sz="3000" dirty="0">
                <a:latin typeface="楷体" pitchFamily="49" charset="-122"/>
                <a:ea typeface="楷体" pitchFamily="49" charset="-122"/>
              </a:rPr>
              <a:t>I</a:t>
            </a: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）作为单字符变量名。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模块名、包名应简短且全为小写。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函数名应该小写，如果想提高可读性，可以用下划线分隔小写单词。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类名首字母一般使用大写。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zh-CN" sz="3000" dirty="0">
                <a:latin typeface="楷体" pitchFamily="49" charset="-122"/>
                <a:ea typeface="楷体" pitchFamily="49" charset="-122"/>
              </a:rPr>
              <a:t>常量通常采用全大写命名。</a:t>
            </a:r>
          </a:p>
        </p:txBody>
      </p:sp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93738" y="1446213"/>
            <a:ext cx="73110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zh-CN" altLang="zh-CN" sz="3600" b="1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命名规范</a:t>
            </a:r>
          </a:p>
        </p:txBody>
      </p:sp>
    </p:spTree>
    <p:extLst>
      <p:ext uri="{BB962C8B-B14F-4D97-AF65-F5344CB8AC3E}">
        <p14:creationId xmlns:p14="http://schemas.microsoft.com/office/powerpoint/2010/main" val="17241456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04" y="3417756"/>
            <a:ext cx="2884578" cy="305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17"/>
          <p:cNvSpPr>
            <a:spLocks noChangeArrowheads="1"/>
          </p:cNvSpPr>
          <p:nvPr/>
        </p:nvSpPr>
        <p:spPr bwMode="auto">
          <a:xfrm>
            <a:off x="4622670" y="2718878"/>
            <a:ext cx="5001015" cy="1969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思考：</a:t>
            </a:r>
          </a:p>
          <a:p>
            <a:pPr>
              <a:lnSpc>
                <a:spcPts val="6000"/>
              </a:lnSpc>
              <a:spcBef>
                <a:spcPts val="0"/>
              </a:spcBef>
            </a:pPr>
            <a:r>
              <a:rPr lang="zh-CN" altLang="en-US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什么是变量</a:t>
            </a:r>
            <a:r>
              <a:rPr lang="zh-CN" altLang="zh-CN" sz="4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2199640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99"/>
          <p:cNvSpPr txBox="1">
            <a:spLocks noChangeArrowheads="1"/>
          </p:cNvSpPr>
          <p:nvPr/>
        </p:nvSpPr>
        <p:spPr bwMode="auto">
          <a:xfrm>
            <a:off x="3258859" y="2270100"/>
            <a:ext cx="7653980" cy="319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x-none" altLang="zh-CN" sz="2800" dirty="0">
                <a:latin typeface="黑体" pitchFamily="49" charset="-122"/>
                <a:ea typeface="黑体" pitchFamily="49" charset="-122"/>
              </a:rPr>
              <a:t>Python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程序运行的过程中随时可能产生一些临时数据，程序会将这些数据保存在内存单元中，并使用不同的标识符来标识各个内存单元。这些具有</a:t>
            </a:r>
            <a:r>
              <a:rPr lang="zh-CN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不同标识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、</a:t>
            </a:r>
            <a:r>
              <a:rPr lang="zh-CN" altLang="zh-CN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存储临时数据的内存单元称为变量</a:t>
            </a:r>
            <a:r>
              <a:rPr lang="zh-CN" altLang="zh-CN" sz="2800" dirty="0">
                <a:latin typeface="黑体" pitchFamily="49" charset="-122"/>
                <a:ea typeface="黑体" pitchFamily="49" charset="-122"/>
              </a:rPr>
              <a:t>，标识内存单元的符则为变量名（亦称标识符），内存单元中存储的数据就是变量的值。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2888" y="1723868"/>
            <a:ext cx="8699577" cy="428718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pic>
        <p:nvPicPr>
          <p:cNvPr id="9" name="图片 5" descr="tim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02139">
            <a:off x="693738" y="3259699"/>
            <a:ext cx="235585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895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641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x-none" altLang="zh-CN" sz="4400" dirty="0"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中定义变量的方式非常简单，只需要指定数据和变量名即可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4448294" y="3585350"/>
            <a:ext cx="34935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zh-CN" sz="3600" dirty="0">
                <a:latin typeface="Times New Roman" pitchFamily="18" charset="0"/>
                <a:ea typeface="楷体" pitchFamily="49" charset="-122"/>
              </a:rPr>
              <a:t>变量名</a:t>
            </a:r>
            <a:r>
              <a:rPr lang="en-US" altLang="zh-CN" sz="3600" dirty="0">
                <a:latin typeface="Times New Roman" pitchFamily="18" charset="0"/>
                <a:ea typeface="楷体" pitchFamily="49" charset="-122"/>
              </a:rPr>
              <a:t> = </a:t>
            </a:r>
            <a:r>
              <a:rPr lang="zh-CN" altLang="zh-CN" sz="3600" dirty="0">
                <a:latin typeface="Times New Roman" pitchFamily="18" charset="0"/>
                <a:ea typeface="楷体" pitchFamily="49" charset="-122"/>
              </a:rPr>
              <a:t>数据</a:t>
            </a:r>
            <a:endParaRPr lang="en-US" altLang="zh-CN" sz="3600" dirty="0">
              <a:latin typeface="Times New Roman" pitchFamily="18" charset="0"/>
              <a:ea typeface="楷体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18765" y="3325715"/>
            <a:ext cx="7812741" cy="1165602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FontTx/>
              <a:buNone/>
              <a:defRPr/>
            </a:pP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5023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384301" cy="16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变量名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由字母、数字和下划线组成，且不以数字开头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1400" y="3198276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2178766" y="3360563"/>
            <a:ext cx="250046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name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_age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__color</a:t>
            </a:r>
            <a:endParaRPr lang="zh-CN" altLang="zh-CN" sz="4000" dirty="0">
              <a:solidFill>
                <a:srgbClr val="1353A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728626"/>
            <a:ext cx="14986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矩形 3"/>
          <p:cNvSpPr>
            <a:spLocks noChangeArrowheads="1"/>
          </p:cNvSpPr>
          <p:nvPr/>
        </p:nvSpPr>
        <p:spPr bwMode="auto">
          <a:xfrm>
            <a:off x="7407365" y="3360563"/>
            <a:ext cx="250046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1_name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2e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012</a:t>
            </a:r>
            <a:endParaRPr lang="zh-CN" altLang="zh-CN" sz="4000" dirty="0">
              <a:solidFill>
                <a:srgbClr val="1353A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269999" y="3198276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857" y="4746088"/>
            <a:ext cx="13589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05934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384301" cy="83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变量名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区分大小写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1400" y="2524808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055158"/>
            <a:ext cx="14986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6269999" y="2524808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857" y="4072620"/>
            <a:ext cx="13589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6882397" y="3056427"/>
            <a:ext cx="355040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x-none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andy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和</a:t>
            </a:r>
            <a:r>
              <a:rPr lang="x-none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Andy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是</a:t>
            </a:r>
            <a:r>
              <a:rPr lang="zh-CN" altLang="en-US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相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同的标识符</a:t>
            </a:r>
          </a:p>
        </p:txBody>
      </p:sp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1653798" y="3056427"/>
            <a:ext cx="355040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x-none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andy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和</a:t>
            </a:r>
            <a:r>
              <a:rPr lang="x-none" altLang="zh-CN" sz="4000" dirty="0">
                <a:solidFill>
                  <a:srgbClr val="1353A2"/>
                </a:solidFill>
                <a:latin typeface="Times New Roman" pitchFamily="18" charset="0"/>
                <a:cs typeface="Times New Roman" pitchFamily="18" charset="0"/>
              </a:rPr>
              <a:t>Andy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是</a:t>
            </a:r>
            <a:r>
              <a:rPr lang="zh-CN" altLang="en-US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不</a:t>
            </a:r>
            <a:r>
              <a:rPr lang="zh-CN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同的标识符</a:t>
            </a:r>
          </a:p>
        </p:txBody>
      </p:sp>
    </p:spTree>
    <p:extLst>
      <p:ext uri="{BB962C8B-B14F-4D97-AF65-F5344CB8AC3E}">
        <p14:creationId xmlns:p14="http://schemas.microsoft.com/office/powerpoint/2010/main" val="7370323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384301" cy="82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变量名应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通俗易懂，见名知意。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041400" y="2524808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653798" y="2687095"/>
            <a:ext cx="35504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将表示姓名的变量命名为</a:t>
            </a: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name</a:t>
            </a:r>
            <a:endParaRPr lang="zh-CN" altLang="zh-CN" sz="4000" dirty="0">
              <a:solidFill>
                <a:srgbClr val="1353A2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055158"/>
            <a:ext cx="14986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6269999" y="2524808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857" y="4072620"/>
            <a:ext cx="13589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3"/>
          <p:cNvSpPr>
            <a:spLocks noChangeArrowheads="1"/>
          </p:cNvSpPr>
          <p:nvPr/>
        </p:nvSpPr>
        <p:spPr bwMode="auto">
          <a:xfrm>
            <a:off x="6882397" y="3056427"/>
            <a:ext cx="3550404" cy="147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将表示姓名的变量命名为</a:t>
            </a: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a</a:t>
            </a:r>
            <a:endParaRPr lang="zh-CN" altLang="zh-CN" sz="4000" dirty="0">
              <a:solidFill>
                <a:srgbClr val="1353A2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307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数据的表示——变量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384301" cy="16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变量名若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由两个以上单词组成，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其中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单词与单词之间使用下划线连接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41400" y="3187167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矩形 3"/>
          <p:cNvSpPr>
            <a:spLocks noChangeArrowheads="1"/>
          </p:cNvSpPr>
          <p:nvPr/>
        </p:nvSpPr>
        <p:spPr bwMode="auto">
          <a:xfrm>
            <a:off x="1653798" y="3349454"/>
            <a:ext cx="35504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get_num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set_time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print_menu</a:t>
            </a:r>
            <a:endParaRPr lang="zh-CN" altLang="zh-CN" sz="4000" dirty="0">
              <a:solidFill>
                <a:srgbClr val="1353A2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pic>
        <p:nvPicPr>
          <p:cNvPr id="2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4717517"/>
            <a:ext cx="14986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矩形 22"/>
          <p:cNvSpPr/>
          <p:nvPr/>
        </p:nvSpPr>
        <p:spPr>
          <a:xfrm>
            <a:off x="6269999" y="3187167"/>
            <a:ext cx="4775200" cy="2632898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1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857" y="4734979"/>
            <a:ext cx="135890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3"/>
          <p:cNvSpPr>
            <a:spLocks noChangeArrowheads="1"/>
          </p:cNvSpPr>
          <p:nvPr/>
        </p:nvSpPr>
        <p:spPr bwMode="auto">
          <a:xfrm>
            <a:off x="6882397" y="3349454"/>
            <a:ext cx="355040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getNum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settime</a:t>
            </a:r>
          </a:p>
          <a:p>
            <a:pPr algn="ctr">
              <a:lnSpc>
                <a:spcPct val="120000"/>
              </a:lnSpc>
            </a:pPr>
            <a:r>
              <a:rPr lang="en-US" altLang="zh-CN" sz="4000" dirty="0">
                <a:solidFill>
                  <a:srgbClr val="1353A2"/>
                </a:solidFill>
                <a:latin typeface="楷体" pitchFamily="49" charset="-122"/>
                <a:ea typeface="楷体" pitchFamily="49" charset="-122"/>
                <a:cs typeface="Times New Roman" pitchFamily="18" charset="0"/>
              </a:rPr>
              <a:t>printMenu</a:t>
            </a:r>
            <a:endParaRPr lang="zh-CN" altLang="zh-CN" sz="4000" dirty="0">
              <a:solidFill>
                <a:srgbClr val="1353A2"/>
              </a:solidFill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459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基本输入输出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4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程序要实现人机交互功能，需能够向显示设备输出有关信息及提示，同时也要能够接收从键盘输入的数据。</a:t>
            </a:r>
          </a:p>
        </p:txBody>
      </p:sp>
      <p:pic>
        <p:nvPicPr>
          <p:cNvPr id="32772" name="Picture 4" descr="https://timgsa.baidu.com/timg?image&amp;quality=80&amp;size=b9999_10000&amp;sec=1561972846214&amp;di=92392dbee30a6d48a3451801db3bc143&amp;imgtype=0&amp;src=http%3A%2F%2Fpic.51yuansu.com%2Fpic3%2Fcover%2F03%2F29%2F39%2F5b7e018014220_61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t="15397" r="6481" b="13985"/>
          <a:stretch/>
        </p:blipFill>
        <p:spPr bwMode="auto">
          <a:xfrm>
            <a:off x="7192369" y="3774549"/>
            <a:ext cx="3084395" cy="248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https://timgsa.baidu.com/timg?image&amp;quality=80&amp;size=b9999_10000&amp;sec=1564466794296&amp;di=7f952604690e15f1c9ae0afde3d64aa0&amp;imgtype=0&amp;src=http%3A%2F%2Fpic26.nipic.com%2F20121229%2F11548648_091322706147_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t="8674" r="7165" b="25578"/>
          <a:stretch/>
        </p:blipFill>
        <p:spPr bwMode="auto">
          <a:xfrm>
            <a:off x="1173707" y="4572647"/>
            <a:ext cx="5130523" cy="168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13409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基本输入输出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17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x-none" altLang="zh-CN" sz="4400" dirty="0">
                <a:latin typeface="微软雅黑" pitchFamily="34" charset="-122"/>
                <a:ea typeface="微软雅黑" pitchFamily="34" charset="-122"/>
              </a:rPr>
              <a:t>input()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函数用于接收一个标准输入数据，该函数返回一个字符串类型数据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3677338" y="3362516"/>
            <a:ext cx="445121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input(*args, **kwargs)</a:t>
            </a:r>
            <a:endParaRPr lang="zh-CN" altLang="zh-CN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1648" y="3203083"/>
            <a:ext cx="8102600" cy="9652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294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9"/>
          <p:cNvGrpSpPr>
            <a:grpSpLocks/>
          </p:cNvGrpSpPr>
          <p:nvPr/>
        </p:nvGrpSpPr>
        <p:grpSpPr bwMode="auto">
          <a:xfrm>
            <a:off x="3246438" y="1743075"/>
            <a:ext cx="5407025" cy="3732213"/>
            <a:chOff x="1809684" y="1771915"/>
            <a:chExt cx="5633372" cy="3890359"/>
          </a:xfrm>
        </p:grpSpPr>
        <p:sp>
          <p:nvSpPr>
            <p:cNvPr id="8228" name="弧形 80"/>
            <p:cNvSpPr>
              <a:spLocks noChangeArrowheads="1"/>
            </p:cNvSpPr>
            <p:nvPr/>
          </p:nvSpPr>
          <p:spPr bwMode="auto">
            <a:xfrm rot="5400000">
              <a:off x="3976680" y="3085291"/>
              <a:ext cx="1313885" cy="1314895"/>
            </a:xfrm>
            <a:custGeom>
              <a:avLst/>
              <a:gdLst>
                <a:gd name="T0" fmla="*/ 660347 w 1313885"/>
                <a:gd name="T1" fmla="*/ 1314886 h 1314895"/>
                <a:gd name="T2" fmla="*/ 50918 w 1313885"/>
                <a:gd name="T3" fmla="*/ 911233 h 1314895"/>
                <a:gd name="T4" fmla="*/ 191035 w 1313885"/>
                <a:gd name="T5" fmla="*/ 193946 h 1314895"/>
                <a:gd name="T6" fmla="*/ 907723 w 1313885"/>
                <a:gd name="T7" fmla="*/ 49788 h 1314895"/>
                <a:gd name="T8" fmla="*/ 1313886 w 1313885"/>
                <a:gd name="T9" fmla="*/ 657448 h 1314895"/>
                <a:gd name="T10" fmla="*/ 656943 w 1313885"/>
                <a:gd name="T11" fmla="*/ 657448 h 1314895"/>
                <a:gd name="T12" fmla="*/ 660347 w 1313885"/>
                <a:gd name="T13" fmla="*/ 1314886 h 1314895"/>
                <a:gd name="T14" fmla="*/ 660347 w 1313885"/>
                <a:gd name="T15" fmla="*/ 1314886 h 1314895"/>
                <a:gd name="T16" fmla="*/ 50918 w 1313885"/>
                <a:gd name="T17" fmla="*/ 911233 h 1314895"/>
                <a:gd name="T18" fmla="*/ 191035 w 1313885"/>
                <a:gd name="T19" fmla="*/ 193946 h 1314895"/>
                <a:gd name="T20" fmla="*/ 907723 w 1313885"/>
                <a:gd name="T21" fmla="*/ 49788 h 1314895"/>
                <a:gd name="T22" fmla="*/ 1313886 w 1313885"/>
                <a:gd name="T23" fmla="*/ 657448 h 13148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13885" h="1314895" stroke="0">
                  <a:moveTo>
                    <a:pt x="660347" y="1314886"/>
                  </a:moveTo>
                  <a:cubicBezTo>
                    <a:pt x="394266" y="1316266"/>
                    <a:pt x="153631" y="1156882"/>
                    <a:pt x="50918" y="911233"/>
                  </a:cubicBezTo>
                  <a:cubicBezTo>
                    <a:pt x="-51709" y="665790"/>
                    <a:pt x="3602" y="382641"/>
                    <a:pt x="191035" y="193946"/>
                  </a:cubicBezTo>
                  <a:cubicBezTo>
                    <a:pt x="378689" y="5028"/>
                    <a:pt x="661705" y="-51899"/>
                    <a:pt x="907723" y="49788"/>
                  </a:cubicBezTo>
                  <a:cubicBezTo>
                    <a:pt x="1153536" y="151390"/>
                    <a:pt x="1313886" y="391290"/>
                    <a:pt x="1313886" y="657448"/>
                  </a:cubicBezTo>
                  <a:lnTo>
                    <a:pt x="656943" y="657448"/>
                  </a:lnTo>
                  <a:cubicBezTo>
                    <a:pt x="658078" y="876594"/>
                    <a:pt x="659212" y="1095740"/>
                    <a:pt x="660347" y="1314886"/>
                  </a:cubicBezTo>
                  <a:close/>
                </a:path>
                <a:path w="1313885" h="1314895" fill="none">
                  <a:moveTo>
                    <a:pt x="660347" y="1314886"/>
                  </a:moveTo>
                  <a:cubicBezTo>
                    <a:pt x="394266" y="1316266"/>
                    <a:pt x="153631" y="1156882"/>
                    <a:pt x="50918" y="911233"/>
                  </a:cubicBezTo>
                  <a:cubicBezTo>
                    <a:pt x="-51709" y="665790"/>
                    <a:pt x="3602" y="382641"/>
                    <a:pt x="191035" y="193946"/>
                  </a:cubicBezTo>
                  <a:cubicBezTo>
                    <a:pt x="378689" y="5028"/>
                    <a:pt x="661705" y="-51899"/>
                    <a:pt x="907723" y="49788"/>
                  </a:cubicBezTo>
                  <a:cubicBezTo>
                    <a:pt x="1153536" y="151390"/>
                    <a:pt x="1313886" y="391290"/>
                    <a:pt x="1313886" y="657448"/>
                  </a:cubicBezTo>
                </a:path>
              </a:pathLst>
            </a:custGeom>
            <a:noFill/>
            <a:ln w="57150">
              <a:solidFill>
                <a:srgbClr val="D5F4FF"/>
              </a:solidFill>
              <a:round/>
              <a:headEnd type="oval" w="sm" len="sm"/>
              <a:tailEnd type="oval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29" name="弧形 81"/>
            <p:cNvSpPr>
              <a:spLocks noChangeArrowheads="1"/>
            </p:cNvSpPr>
            <p:nvPr/>
          </p:nvSpPr>
          <p:spPr bwMode="auto">
            <a:xfrm>
              <a:off x="4091957" y="3203290"/>
              <a:ext cx="1083341" cy="1083872"/>
            </a:xfrm>
            <a:custGeom>
              <a:avLst/>
              <a:gdLst>
                <a:gd name="T0" fmla="*/ 31 w 1083341"/>
                <a:gd name="T1" fmla="*/ 547729 h 1083872"/>
                <a:gd name="T2" fmla="*/ 267398 w 1083341"/>
                <a:gd name="T3" fmla="*/ 74608 h 1083872"/>
                <a:gd name="T4" fmla="*/ 810932 w 1083341"/>
                <a:gd name="T5" fmla="*/ 71700 h 1083872"/>
                <a:gd name="T6" fmla="*/ 1083342 w 1083341"/>
                <a:gd name="T7" fmla="*/ 541937 h 1083872"/>
                <a:gd name="T8" fmla="*/ 541671 w 1083341"/>
                <a:gd name="T9" fmla="*/ 541936 h 1083872"/>
                <a:gd name="T10" fmla="*/ 31 w 1083341"/>
                <a:gd name="T11" fmla="*/ 547729 h 1083872"/>
                <a:gd name="T12" fmla="*/ 31 w 1083341"/>
                <a:gd name="T13" fmla="*/ 547729 h 1083872"/>
                <a:gd name="T14" fmla="*/ 267398 w 1083341"/>
                <a:gd name="T15" fmla="*/ 74608 h 1083872"/>
                <a:gd name="T16" fmla="*/ 810932 w 1083341"/>
                <a:gd name="T17" fmla="*/ 71700 h 1083872"/>
                <a:gd name="T18" fmla="*/ 1083342 w 1083341"/>
                <a:gd name="T19" fmla="*/ 541937 h 108387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083341" h="1083872" stroke="0">
                  <a:moveTo>
                    <a:pt x="31" y="547729"/>
                  </a:moveTo>
                  <a:cubicBezTo>
                    <a:pt x="-2044" y="353477"/>
                    <a:pt x="99961" y="172973"/>
                    <a:pt x="267398" y="74608"/>
                  </a:cubicBezTo>
                  <a:cubicBezTo>
                    <a:pt x="434942" y="-23819"/>
                    <a:pt x="642344" y="-24929"/>
                    <a:pt x="810932" y="71700"/>
                  </a:cubicBezTo>
                  <a:cubicBezTo>
                    <a:pt x="979412" y="168267"/>
                    <a:pt x="1083342" y="347672"/>
                    <a:pt x="1083342" y="541937"/>
                  </a:cubicBezTo>
                  <a:lnTo>
                    <a:pt x="541671" y="541936"/>
                  </a:lnTo>
                  <a:lnTo>
                    <a:pt x="31" y="547729"/>
                  </a:lnTo>
                  <a:close/>
                </a:path>
                <a:path w="1083341" h="1083872" fill="none">
                  <a:moveTo>
                    <a:pt x="31" y="547729"/>
                  </a:moveTo>
                  <a:cubicBezTo>
                    <a:pt x="-2044" y="353477"/>
                    <a:pt x="99961" y="172973"/>
                    <a:pt x="267398" y="74608"/>
                  </a:cubicBezTo>
                  <a:cubicBezTo>
                    <a:pt x="434942" y="-23819"/>
                    <a:pt x="642344" y="-24929"/>
                    <a:pt x="810932" y="71700"/>
                  </a:cubicBezTo>
                  <a:cubicBezTo>
                    <a:pt x="979412" y="168267"/>
                    <a:pt x="1083342" y="347672"/>
                    <a:pt x="1083342" y="541937"/>
                  </a:cubicBezTo>
                </a:path>
              </a:pathLst>
            </a:custGeom>
            <a:noFill/>
            <a:ln w="57150">
              <a:solidFill>
                <a:srgbClr val="D5F4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30" name="弧形 82"/>
            <p:cNvSpPr>
              <a:spLocks noChangeArrowheads="1"/>
            </p:cNvSpPr>
            <p:nvPr/>
          </p:nvSpPr>
          <p:spPr bwMode="auto">
            <a:xfrm rot="-5400000">
              <a:off x="4171955" y="3346629"/>
              <a:ext cx="898538" cy="823670"/>
            </a:xfrm>
            <a:custGeom>
              <a:avLst/>
              <a:gdLst>
                <a:gd name="T0" fmla="*/ 455476 w 898538"/>
                <a:gd name="T1" fmla="*/ 39 h 823670"/>
                <a:gd name="T2" fmla="*/ 898538 w 898538"/>
                <a:gd name="T3" fmla="*/ 411835 h 823670"/>
                <a:gd name="T4" fmla="*/ 449269 w 898538"/>
                <a:gd name="T5" fmla="*/ 411835 h 823670"/>
                <a:gd name="T6" fmla="*/ 455476 w 898538"/>
                <a:gd name="T7" fmla="*/ 39 h 823670"/>
                <a:gd name="T8" fmla="*/ 455476 w 898538"/>
                <a:gd name="T9" fmla="*/ 39 h 823670"/>
                <a:gd name="T10" fmla="*/ 898538 w 898538"/>
                <a:gd name="T11" fmla="*/ 411835 h 82367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898538" h="823670" stroke="0">
                  <a:moveTo>
                    <a:pt x="455476" y="39"/>
                  </a:moveTo>
                  <a:cubicBezTo>
                    <a:pt x="701156" y="3151"/>
                    <a:pt x="898538" y="186603"/>
                    <a:pt x="898538" y="411835"/>
                  </a:cubicBezTo>
                  <a:lnTo>
                    <a:pt x="449269" y="411835"/>
                  </a:lnTo>
                  <a:lnTo>
                    <a:pt x="455476" y="39"/>
                  </a:lnTo>
                  <a:close/>
                </a:path>
                <a:path w="898538" h="823670" fill="none">
                  <a:moveTo>
                    <a:pt x="455476" y="39"/>
                  </a:moveTo>
                  <a:cubicBezTo>
                    <a:pt x="701156" y="3151"/>
                    <a:pt x="898538" y="186603"/>
                    <a:pt x="898538" y="411835"/>
                  </a:cubicBezTo>
                </a:path>
              </a:pathLst>
            </a:custGeom>
            <a:noFill/>
            <a:ln w="57150">
              <a:solidFill>
                <a:srgbClr val="D5F4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231" name="组合 3"/>
            <p:cNvGrpSpPr>
              <a:grpSpLocks/>
            </p:cNvGrpSpPr>
            <p:nvPr/>
          </p:nvGrpSpPr>
          <p:grpSpPr bwMode="auto">
            <a:xfrm>
              <a:off x="1809684" y="1771915"/>
              <a:ext cx="5633372" cy="3890359"/>
              <a:chOff x="1809685" y="1771917"/>
              <a:chExt cx="5633374" cy="3890364"/>
            </a:xfrm>
          </p:grpSpPr>
          <p:graphicFrame>
            <p:nvGraphicFramePr>
              <p:cNvPr id="8234" name="图表 2"/>
              <p:cNvGraphicFramePr>
                <a:graphicFrameLocks/>
              </p:cNvGraphicFramePr>
              <p:nvPr/>
            </p:nvGraphicFramePr>
            <p:xfrm>
              <a:off x="1809685" y="1771917"/>
              <a:ext cx="5633374" cy="389036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r:id="rId2" imgW="5394240" imgH="3720960" progId="Excel.Sheet.8">
                      <p:embed/>
                    </p:oleObj>
                  </mc:Choice>
                  <mc:Fallback>
                    <p:oleObj r:id="rId2" imgW="5394240" imgH="3720960" progId="Excel.Sheet.8">
                      <p:embed/>
                      <p:pic>
                        <p:nvPicPr>
                          <p:cNvPr id="0" name="图表 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09685" y="1771917"/>
                            <a:ext cx="5633374" cy="389036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TextBox 88"/>
              <p:cNvSpPr txBox="1"/>
              <p:nvPr/>
            </p:nvSpPr>
            <p:spPr>
              <a:xfrm rot="18892830">
                <a:off x="3398053" y="2555554"/>
                <a:ext cx="1040850" cy="41679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2000" b="1" spc="3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掌握</a:t>
                </a:r>
              </a:p>
            </p:txBody>
          </p:sp>
          <p:sp>
            <p:nvSpPr>
              <p:cNvPr id="11" name="TextBox 43"/>
              <p:cNvSpPr txBox="1"/>
              <p:nvPr/>
            </p:nvSpPr>
            <p:spPr>
              <a:xfrm rot="3026289">
                <a:off x="3312874" y="4518938"/>
                <a:ext cx="1042505" cy="41679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r>
                  <a:rPr lang="zh-CN" altLang="en-US" sz="2000" b="1" spc="300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了解</a:t>
                </a:r>
              </a:p>
            </p:txBody>
          </p:sp>
        </p:grpSp>
        <p:sp>
          <p:nvSpPr>
            <p:cNvPr id="7" name="TextBox 84"/>
            <p:cNvSpPr txBox="1"/>
            <p:nvPr/>
          </p:nvSpPr>
          <p:spPr>
            <a:xfrm rot="3181581" flipH="1">
              <a:off x="5144629" y="2810385"/>
              <a:ext cx="1040848" cy="4167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熟悉</a:t>
              </a:r>
            </a:p>
          </p:txBody>
        </p:sp>
        <p:sp>
          <p:nvSpPr>
            <p:cNvPr id="8" name="TextBox 86"/>
            <p:cNvSpPr txBox="1"/>
            <p:nvPr/>
          </p:nvSpPr>
          <p:spPr>
            <a:xfrm rot="8102442" flipH="1" flipV="1">
              <a:off x="5094439" y="4225936"/>
              <a:ext cx="1040337" cy="41534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000" b="1" spc="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了解</a:t>
              </a:r>
            </a:p>
          </p:txBody>
        </p:sp>
      </p:grpSp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2330725" y="265724"/>
            <a:ext cx="5148262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  <a:sym typeface="Wingdings" panose="05000000000000000000" charset="0"/>
              </a:rPr>
              <a:t></a:t>
            </a: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 学习目标</a:t>
            </a:r>
          </a:p>
        </p:txBody>
      </p:sp>
      <p:grpSp>
        <p:nvGrpSpPr>
          <p:cNvPr id="13" name="组合 9"/>
          <p:cNvGrpSpPr>
            <a:grpSpLocks/>
          </p:cNvGrpSpPr>
          <p:nvPr/>
        </p:nvGrpSpPr>
        <p:grpSpPr bwMode="auto">
          <a:xfrm>
            <a:off x="1882775" y="1355527"/>
            <a:ext cx="3119438" cy="1247973"/>
            <a:chOff x="153988" y="1507602"/>
            <a:chExt cx="3118669" cy="1248168"/>
          </a:xfrm>
        </p:grpSpPr>
        <p:sp>
          <p:nvSpPr>
            <p:cNvPr id="8221" name="矩形 5"/>
            <p:cNvSpPr>
              <a:spLocks noChangeArrowheads="1"/>
            </p:cNvSpPr>
            <p:nvPr/>
          </p:nvSpPr>
          <p:spPr bwMode="auto">
            <a:xfrm>
              <a:off x="751884" y="1507602"/>
              <a:ext cx="2520773" cy="1015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indent="-457200">
                <a:lnSpc>
                  <a:spcPts val="3600"/>
                </a:lnSpc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掌握 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变量，基本输入输出</a:t>
              </a:r>
              <a:endParaRPr lang="en-US" altLang="zh-CN" sz="2000" b="1" dirty="0">
                <a:solidFill>
                  <a:srgbClr val="1369B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222" name="组合 16"/>
            <p:cNvGrpSpPr>
              <a:grpSpLocks/>
            </p:cNvGrpSpPr>
            <p:nvPr/>
          </p:nvGrpSpPr>
          <p:grpSpPr bwMode="auto">
            <a:xfrm>
              <a:off x="466536" y="2103548"/>
              <a:ext cx="2179369" cy="652222"/>
              <a:chOff x="860198" y="2352244"/>
              <a:chExt cx="2178276" cy="652213"/>
            </a:xfrm>
          </p:grpSpPr>
          <p:cxnSp>
            <p:nvCxnSpPr>
              <p:cNvPr id="8226" name="直接连接符 7"/>
              <p:cNvCxnSpPr>
                <a:cxnSpLocks noChangeShapeType="1"/>
              </p:cNvCxnSpPr>
              <p:nvPr/>
            </p:nvCxnSpPr>
            <p:spPr bwMode="auto">
              <a:xfrm>
                <a:off x="860311" y="2351794"/>
                <a:ext cx="372783" cy="652663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7" name="直接连接符 10"/>
              <p:cNvCxnSpPr>
                <a:cxnSpLocks noChangeShapeType="1"/>
              </p:cNvCxnSpPr>
              <p:nvPr/>
            </p:nvCxnSpPr>
            <p:spPr bwMode="auto">
              <a:xfrm>
                <a:off x="1223576" y="3004457"/>
                <a:ext cx="1814742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23" name="组合 15"/>
            <p:cNvGrpSpPr>
              <a:grpSpLocks/>
            </p:cNvGrpSpPr>
            <p:nvPr/>
          </p:nvGrpSpPr>
          <p:grpSpPr bwMode="auto">
            <a:xfrm>
              <a:off x="153988" y="1614313"/>
              <a:ext cx="474819" cy="522307"/>
              <a:chOff x="1232465" y="3529898"/>
              <a:chExt cx="474581" cy="522300"/>
            </a:xfrm>
          </p:grpSpPr>
          <p:sp>
            <p:nvSpPr>
              <p:cNvPr id="8224" name="椭圆 16"/>
              <p:cNvSpPr>
                <a:spLocks noChangeArrowheads="1"/>
              </p:cNvSpPr>
              <p:nvPr/>
            </p:nvSpPr>
            <p:spPr bwMode="auto">
              <a:xfrm>
                <a:off x="1232465" y="3558160"/>
                <a:ext cx="474308" cy="474808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8225" name="TextBox 52"/>
              <p:cNvSpPr txBox="1">
                <a:spLocks noChangeArrowheads="1"/>
              </p:cNvSpPr>
              <p:nvPr/>
            </p:nvSpPr>
            <p:spPr bwMode="auto">
              <a:xfrm>
                <a:off x="1287986" y="3529576"/>
                <a:ext cx="334712" cy="52244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1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21" name="组合 63"/>
          <p:cNvGrpSpPr>
            <a:grpSpLocks/>
          </p:cNvGrpSpPr>
          <p:nvPr/>
        </p:nvGrpSpPr>
        <p:grpSpPr bwMode="auto">
          <a:xfrm>
            <a:off x="6938963" y="1154674"/>
            <a:ext cx="3054350" cy="1477328"/>
            <a:chOff x="5641222" y="1756858"/>
            <a:chExt cx="3055103" cy="1473579"/>
          </a:xfrm>
        </p:grpSpPr>
        <p:grpSp>
          <p:nvGrpSpPr>
            <p:cNvPr id="8214" name="组合 32"/>
            <p:cNvGrpSpPr>
              <a:grpSpLocks/>
            </p:cNvGrpSpPr>
            <p:nvPr/>
          </p:nvGrpSpPr>
          <p:grpSpPr bwMode="auto">
            <a:xfrm flipH="1">
              <a:off x="6253163" y="2557463"/>
              <a:ext cx="2178050" cy="652462"/>
              <a:chOff x="860198" y="2352244"/>
              <a:chExt cx="2178276" cy="652213"/>
            </a:xfrm>
          </p:grpSpPr>
          <p:cxnSp>
            <p:nvCxnSpPr>
              <p:cNvPr id="8219" name="直接连接符 33"/>
              <p:cNvCxnSpPr>
                <a:cxnSpLocks noChangeShapeType="1"/>
              </p:cNvCxnSpPr>
              <p:nvPr/>
            </p:nvCxnSpPr>
            <p:spPr bwMode="auto">
              <a:xfrm>
                <a:off x="860264" y="2352817"/>
                <a:ext cx="371605" cy="65164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0" name="直接连接符 34"/>
              <p:cNvCxnSpPr>
                <a:cxnSpLocks noChangeShapeType="1"/>
              </p:cNvCxnSpPr>
              <p:nvPr/>
            </p:nvCxnSpPr>
            <p:spPr bwMode="auto">
              <a:xfrm>
                <a:off x="1222341" y="3004457"/>
                <a:ext cx="1816736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15" name="组合 35"/>
            <p:cNvGrpSpPr>
              <a:grpSpLocks/>
            </p:cNvGrpSpPr>
            <p:nvPr/>
          </p:nvGrpSpPr>
          <p:grpSpPr bwMode="auto">
            <a:xfrm>
              <a:off x="8223250" y="2109791"/>
              <a:ext cx="473075" cy="522287"/>
              <a:chOff x="1232465" y="3530023"/>
              <a:chExt cx="474415" cy="522742"/>
            </a:xfrm>
          </p:grpSpPr>
          <p:sp>
            <p:nvSpPr>
              <p:cNvPr id="8217" name="椭圆 24"/>
              <p:cNvSpPr>
                <a:spLocks noChangeArrowheads="1"/>
              </p:cNvSpPr>
              <p:nvPr/>
            </p:nvSpPr>
            <p:spPr bwMode="auto">
              <a:xfrm>
                <a:off x="1232348" y="3558995"/>
                <a:ext cx="474532" cy="475089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8218" name="TextBox 68"/>
              <p:cNvSpPr txBox="1">
                <a:spLocks noChangeArrowheads="1"/>
              </p:cNvSpPr>
              <p:nvPr/>
            </p:nvSpPr>
            <p:spPr bwMode="auto">
              <a:xfrm>
                <a:off x="1300820" y="3530490"/>
                <a:ext cx="335995" cy="522598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2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216" name="矩形 46"/>
            <p:cNvSpPr>
              <a:spLocks noChangeArrowheads="1"/>
            </p:cNvSpPr>
            <p:nvPr/>
          </p:nvSpPr>
          <p:spPr bwMode="auto">
            <a:xfrm>
              <a:off x="5641222" y="1756858"/>
              <a:ext cx="2486554" cy="1473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457200" indent="-457200" algn="r">
                <a:lnSpc>
                  <a:spcPts val="3600"/>
                </a:lnSpc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熟悉 </a:t>
              </a:r>
              <a:r>
                <a:rPr lang="en-US" altLang="zh-CN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Python3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和</a:t>
              </a:r>
              <a:r>
                <a:rPr lang="en-US" altLang="zh-CN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PyCharm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的</a:t>
              </a:r>
              <a:endParaRPr lang="en-US" altLang="zh-CN" sz="2000" b="1" dirty="0">
                <a:solidFill>
                  <a:srgbClr val="1369B2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  <a:p>
              <a:pPr marL="457200" indent="-457200" algn="r">
                <a:lnSpc>
                  <a:spcPts val="3600"/>
                </a:lnSpc>
              </a:pP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安装</a:t>
              </a:r>
              <a:endParaRPr lang="zh-CN" altLang="en-US" sz="2000" b="1" dirty="0">
                <a:solidFill>
                  <a:srgbClr val="1369B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71"/>
          <p:cNvGrpSpPr>
            <a:grpSpLocks/>
          </p:cNvGrpSpPr>
          <p:nvPr/>
        </p:nvGrpSpPr>
        <p:grpSpPr bwMode="auto">
          <a:xfrm>
            <a:off x="6938963" y="4905375"/>
            <a:ext cx="3424237" cy="1103313"/>
            <a:chOff x="5273227" y="4225925"/>
            <a:chExt cx="3423098" cy="1104900"/>
          </a:xfrm>
        </p:grpSpPr>
        <p:sp>
          <p:nvSpPr>
            <p:cNvPr id="8207" name="矩形 51"/>
            <p:cNvSpPr>
              <a:spLocks noChangeArrowheads="1"/>
            </p:cNvSpPr>
            <p:nvPr/>
          </p:nvSpPr>
          <p:spPr bwMode="auto">
            <a:xfrm>
              <a:off x="5273227" y="4752457"/>
              <a:ext cx="2772529" cy="554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457200" indent="-457200" algn="r">
                <a:lnSpc>
                  <a:spcPts val="3600"/>
                </a:lnSpc>
                <a:buFont typeface="Calibri" pitchFamily="34" charset="0"/>
                <a:buNone/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了解 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代码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规范</a:t>
              </a:r>
              <a:endParaRPr lang="zh-CN" altLang="en-US" sz="2000" b="1" dirty="0">
                <a:solidFill>
                  <a:srgbClr val="1369B2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  <p:grpSp>
          <p:nvGrpSpPr>
            <p:cNvPr id="8208" name="组合 38"/>
            <p:cNvGrpSpPr>
              <a:grpSpLocks/>
            </p:cNvGrpSpPr>
            <p:nvPr/>
          </p:nvGrpSpPr>
          <p:grpSpPr bwMode="auto">
            <a:xfrm rot="10800000">
              <a:off x="5685823" y="4225925"/>
              <a:ext cx="2745390" cy="652463"/>
              <a:chOff x="860198" y="2352244"/>
              <a:chExt cx="2745675" cy="652213"/>
            </a:xfrm>
          </p:grpSpPr>
          <p:cxnSp>
            <p:nvCxnSpPr>
              <p:cNvPr id="8212" name="直接连接符 39"/>
              <p:cNvCxnSpPr>
                <a:cxnSpLocks noChangeShapeType="1"/>
              </p:cNvCxnSpPr>
              <p:nvPr/>
            </p:nvCxnSpPr>
            <p:spPr bwMode="auto">
              <a:xfrm>
                <a:off x="882356" y="2364019"/>
                <a:ext cx="373012" cy="651561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13" name="直接连接符 40"/>
              <p:cNvCxnSpPr>
                <a:cxnSpLocks noChangeShapeType="1"/>
              </p:cNvCxnSpPr>
              <p:nvPr/>
            </p:nvCxnSpPr>
            <p:spPr bwMode="auto">
              <a:xfrm rot="10800000" flipH="1">
                <a:off x="1245844" y="3015581"/>
                <a:ext cx="2382512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09" name="组合 41"/>
            <p:cNvGrpSpPr>
              <a:grpSpLocks/>
            </p:cNvGrpSpPr>
            <p:nvPr/>
          </p:nvGrpSpPr>
          <p:grpSpPr bwMode="auto">
            <a:xfrm flipH="1">
              <a:off x="8223250" y="4806950"/>
              <a:ext cx="473075" cy="523875"/>
              <a:chOff x="1232465" y="3533629"/>
              <a:chExt cx="474415" cy="523220"/>
            </a:xfrm>
          </p:grpSpPr>
          <p:sp>
            <p:nvSpPr>
              <p:cNvPr id="8210" name="椭圆 32"/>
              <p:cNvSpPr>
                <a:spLocks noChangeArrowheads="1"/>
              </p:cNvSpPr>
              <p:nvPr/>
            </p:nvSpPr>
            <p:spPr bwMode="auto">
              <a:xfrm>
                <a:off x="1232465" y="3558282"/>
                <a:ext cx="474301" cy="474750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8211" name="TextBox 76"/>
              <p:cNvSpPr txBox="1">
                <a:spLocks noChangeArrowheads="1"/>
              </p:cNvSpPr>
              <p:nvPr/>
            </p:nvSpPr>
            <p:spPr bwMode="auto">
              <a:xfrm>
                <a:off x="1305679" y="3532877"/>
                <a:ext cx="335830" cy="523972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3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37" name="组合 10"/>
          <p:cNvGrpSpPr>
            <a:grpSpLocks/>
          </p:cNvGrpSpPr>
          <p:nvPr/>
        </p:nvGrpSpPr>
        <p:grpSpPr bwMode="auto">
          <a:xfrm>
            <a:off x="1630363" y="4857751"/>
            <a:ext cx="3559174" cy="1819896"/>
            <a:chOff x="218911" y="4857376"/>
            <a:chExt cx="3559321" cy="1818429"/>
          </a:xfrm>
        </p:grpSpPr>
        <p:grpSp>
          <p:nvGrpSpPr>
            <p:cNvPr id="8200" name="组合 16"/>
            <p:cNvGrpSpPr>
              <a:grpSpLocks/>
            </p:cNvGrpSpPr>
            <p:nvPr/>
          </p:nvGrpSpPr>
          <p:grpSpPr bwMode="auto">
            <a:xfrm flipV="1">
              <a:off x="445925" y="4857376"/>
              <a:ext cx="2538576" cy="868892"/>
              <a:chOff x="860198" y="2352244"/>
              <a:chExt cx="2178276" cy="652213"/>
            </a:xfrm>
          </p:grpSpPr>
          <p:cxnSp>
            <p:nvCxnSpPr>
              <p:cNvPr id="8205" name="直接连接符 7"/>
              <p:cNvCxnSpPr>
                <a:cxnSpLocks noChangeShapeType="1"/>
              </p:cNvCxnSpPr>
              <p:nvPr/>
            </p:nvCxnSpPr>
            <p:spPr bwMode="auto">
              <a:xfrm>
                <a:off x="860243" y="2351976"/>
                <a:ext cx="371966" cy="652481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06" name="直接连接符 10"/>
              <p:cNvCxnSpPr>
                <a:cxnSpLocks noChangeShapeType="1"/>
              </p:cNvCxnSpPr>
              <p:nvPr/>
            </p:nvCxnSpPr>
            <p:spPr bwMode="auto">
              <a:xfrm>
                <a:off x="1222671" y="3004457"/>
                <a:ext cx="1816230" cy="0"/>
              </a:xfrm>
              <a:prstGeom prst="line">
                <a:avLst/>
              </a:prstGeom>
              <a:noFill/>
              <a:ln w="28575">
                <a:solidFill>
                  <a:srgbClr val="1369B2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8201" name="组合 41"/>
            <p:cNvGrpSpPr>
              <a:grpSpLocks/>
            </p:cNvGrpSpPr>
            <p:nvPr/>
          </p:nvGrpSpPr>
          <p:grpSpPr bwMode="auto">
            <a:xfrm flipH="1">
              <a:off x="218911" y="5645306"/>
              <a:ext cx="473075" cy="523875"/>
              <a:chOff x="4095245" y="3533376"/>
              <a:chExt cx="474273" cy="523117"/>
            </a:xfrm>
          </p:grpSpPr>
          <p:sp>
            <p:nvSpPr>
              <p:cNvPr id="8203" name="椭圆 40"/>
              <p:cNvSpPr>
                <a:spLocks noChangeArrowheads="1"/>
              </p:cNvSpPr>
              <p:nvPr/>
            </p:nvSpPr>
            <p:spPr bwMode="auto">
              <a:xfrm>
                <a:off x="4095132" y="3559141"/>
                <a:ext cx="474386" cy="473593"/>
              </a:xfrm>
              <a:prstGeom prst="ellipse">
                <a:avLst/>
              </a:prstGeom>
              <a:solidFill>
                <a:srgbClr val="1369B2"/>
              </a:solidFill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latin typeface="Arial" pitchFamily="34" charset="0"/>
                </a:endParaRPr>
              </a:p>
            </p:txBody>
          </p:sp>
          <p:sp>
            <p:nvSpPr>
              <p:cNvPr id="8204" name="TextBox 50"/>
              <p:cNvSpPr txBox="1">
                <a:spLocks noChangeArrowheads="1"/>
              </p:cNvSpPr>
              <p:nvPr/>
            </p:nvSpPr>
            <p:spPr bwMode="auto">
              <a:xfrm>
                <a:off x="4184278" y="3533798"/>
                <a:ext cx="335891" cy="522695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12700" dir="2700000" algn="tl" rotWithShape="0">
                  <a:srgbClr val="808080">
                    <a:alpha val="39998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 sz="2400">
                    <a:solidFill>
                      <a:schemeClr val="tx1"/>
                    </a:solidFill>
                    <a:latin typeface="等线" charset="-122"/>
                    <a:ea typeface="宋体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chemeClr val="bg1"/>
                    </a:solidFill>
                    <a:latin typeface="Times New Roman" pitchFamily="18" charset="0"/>
                  </a:rPr>
                  <a:t>4</a:t>
                </a:r>
                <a:endParaRPr lang="zh-CN" altLang="en-US" sz="2800" b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8202" name="矩形 7"/>
            <p:cNvSpPr>
              <a:spLocks noChangeArrowheads="1"/>
            </p:cNvSpPr>
            <p:nvPr/>
          </p:nvSpPr>
          <p:spPr bwMode="auto">
            <a:xfrm>
              <a:off x="784491" y="5199668"/>
              <a:ext cx="2993741" cy="1476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</a:rPr>
                <a:t>了解</a:t>
              </a:r>
              <a:r>
                <a:rPr lang="zh-CN" altLang="en-US" sz="2000" b="1" dirty="0"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 </a:t>
              </a:r>
              <a:r>
                <a:rPr lang="en-US" altLang="zh-CN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Python</a:t>
              </a:r>
              <a:r>
                <a:rPr lang="zh-CN" altLang="en-US" sz="2000" b="1" dirty="0">
                  <a:solidFill>
                    <a:srgbClr val="1369B2"/>
                  </a:solidFill>
                  <a:latin typeface="微软雅黑" pitchFamily="34" charset="-122"/>
                  <a:ea typeface="微软雅黑" pitchFamily="34" charset="-122"/>
                </a:rPr>
                <a:t>的特点、版本、应用领域</a:t>
              </a:r>
            </a:p>
            <a:p>
              <a:pPr>
                <a:lnSpc>
                  <a:spcPts val="3600"/>
                </a:lnSpc>
              </a:pPr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5379334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基本输入输出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x-none" altLang="zh-CN" sz="4400" dirty="0">
                <a:latin typeface="微软雅黑" pitchFamily="34" charset="-122"/>
                <a:ea typeface="微软雅黑" pitchFamily="34" charset="-122"/>
              </a:rPr>
              <a:t>print()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函数用于向控制台中输出数据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4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4"/>
          <p:cNvSpPr>
            <a:spLocks noChangeArrowheads="1"/>
          </p:cNvSpPr>
          <p:nvPr/>
        </p:nvSpPr>
        <p:spPr bwMode="auto">
          <a:xfrm>
            <a:off x="2222645" y="2612449"/>
            <a:ext cx="794480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print(*objects, sep=' ', end='\n', file=sys.stdout)</a:t>
            </a:r>
            <a:endParaRPr lang="zh-CN" altLang="zh-CN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87939" y="2422237"/>
            <a:ext cx="8814217" cy="9652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87939" y="3530522"/>
            <a:ext cx="881421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参数如下：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objects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-- 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表示输出的对象</a:t>
            </a:r>
            <a:r>
              <a:rPr lang="zh-CN" altLang="zh-CN" sz="3200" dirty="0"/>
              <a:t>。</a:t>
            </a: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   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sep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-- 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用于间隔多个对象。</a:t>
            </a: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   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end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-- 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用于设定以什么结尾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，默认为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\n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。</a:t>
            </a:r>
            <a:endParaRPr lang="en-US" altLang="zh-CN" sz="32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  </a:t>
            </a:r>
            <a:r>
              <a:rPr lang="x-none" altLang="zh-CN" sz="3200" dirty="0">
                <a:latin typeface="楷体" pitchFamily="49" charset="-122"/>
                <a:ea typeface="楷体" pitchFamily="49" charset="-122"/>
              </a:rPr>
              <a:t>file</a:t>
            </a:r>
            <a:r>
              <a:rPr lang="en-US" altLang="zh-CN" sz="3200" dirty="0">
                <a:latin typeface="楷体" pitchFamily="49" charset="-122"/>
                <a:ea typeface="楷体" pitchFamily="49" charset="-122"/>
              </a:rPr>
              <a:t> -- </a:t>
            </a:r>
            <a:r>
              <a:rPr lang="zh-CN" altLang="zh-CN" sz="3200" dirty="0">
                <a:latin typeface="楷体" pitchFamily="49" charset="-122"/>
                <a:ea typeface="楷体" pitchFamily="49" charset="-122"/>
              </a:rPr>
              <a:t>表示数据输出的文件对象</a:t>
            </a:r>
            <a:r>
              <a:rPr lang="zh-CN" altLang="en-US" sz="3200" dirty="0">
                <a:latin typeface="楷体" pitchFamily="49" charset="-122"/>
                <a:ea typeface="楷体" pitchFamily="49" charset="-122"/>
              </a:rPr>
              <a:t>。</a:t>
            </a:r>
            <a:endParaRPr lang="zh-CN" altLang="zh-CN" sz="32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0645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过渡页</a:t>
            </a:r>
          </a:p>
        </p:txBody>
      </p:sp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对角圆角矩形 7"/>
          <p:cNvSpPr/>
          <p:nvPr/>
        </p:nvSpPr>
        <p:spPr>
          <a:xfrm>
            <a:off x="4870450" y="4133056"/>
            <a:ext cx="6237261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181600" y="1796713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0203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6934148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实例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：海洋单位距离的换算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529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公里是陆地上距离的计量单位，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海里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是海洋距离的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计量单位，</a:t>
            </a:r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两者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可以通过以下公式计算：</a:t>
            </a:r>
          </a:p>
        </p:txBody>
      </p:sp>
      <p:sp>
        <p:nvSpPr>
          <p:cNvPr id="11" name="矩形 4"/>
          <p:cNvSpPr>
            <a:spLocks noChangeArrowheads="1"/>
          </p:cNvSpPr>
          <p:nvPr/>
        </p:nvSpPr>
        <p:spPr bwMode="auto">
          <a:xfrm>
            <a:off x="4001907" y="4010157"/>
            <a:ext cx="45704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海里</a:t>
            </a:r>
            <a:r>
              <a:rPr lang="en-US" altLang="zh-CN" sz="36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 = </a:t>
            </a:r>
            <a:r>
              <a:rPr lang="zh-CN" altLang="zh-CN" sz="36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公里 </a:t>
            </a:r>
            <a:r>
              <a:rPr lang="en-US" altLang="zh-CN" sz="36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/ 1.852</a:t>
            </a:r>
            <a:endParaRPr lang="zh-CN" altLang="zh-CN" sz="3600" dirty="0">
              <a:latin typeface="楷体" pitchFamily="49" charset="-122"/>
              <a:ea typeface="楷体" pitchFamily="49" charset="-122"/>
              <a:cs typeface="Times New Roman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87939" y="3850723"/>
            <a:ext cx="8814217" cy="96520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61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8" name="Picture 4" descr="https://timgsa.baidu.com/timg?image&amp;quality=80&amp;size=b9999_10000&amp;sec=1564467241655&amp;di=7ac2c647613067b4660829045168b4a3&amp;imgtype=0&amp;src=http%3A%2F%2Fku.90sjimg.com%2Felement_origin_min_pic%2F00%2F93%2F00%2F1456f24b6fb9eb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7" t="9142" r="20624" b="10401"/>
          <a:stretch/>
        </p:blipFill>
        <p:spPr bwMode="auto">
          <a:xfrm>
            <a:off x="9294126" y="2525089"/>
            <a:ext cx="1017831" cy="140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899117" y="2538737"/>
            <a:ext cx="8402068" cy="2532150"/>
          </a:xfrm>
          <a:prstGeom prst="rect">
            <a:avLst/>
          </a:prstGeom>
          <a:noFill/>
          <a:ln w="28575">
            <a:solidFill>
              <a:srgbClr val="1353A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94665" y="262937"/>
            <a:ext cx="6934148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实例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：海洋单位距离的换算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2790956" y="3051271"/>
            <a:ext cx="6341566" cy="150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本实例要求编写程序，实现将海洋公里转为海里的换算。</a:t>
            </a:r>
          </a:p>
        </p:txBody>
      </p:sp>
    </p:spTree>
    <p:extLst>
      <p:ext uri="{BB962C8B-B14F-4D97-AF65-F5344CB8AC3E}">
        <p14:creationId xmlns:p14="http://schemas.microsoft.com/office/powerpoint/2010/main" val="26545472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过渡页</a:t>
            </a:r>
          </a:p>
        </p:txBody>
      </p:sp>
      <p:pic>
        <p:nvPicPr>
          <p:cNvPr id="10243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对角圆角矩形 7"/>
          <p:cNvSpPr/>
          <p:nvPr/>
        </p:nvSpPr>
        <p:spPr>
          <a:xfrm>
            <a:off x="4870450" y="4957514"/>
            <a:ext cx="6237261" cy="647700"/>
          </a:xfrm>
          <a:prstGeom prst="round2DiagRect">
            <a:avLst>
              <a:gd name="adj1" fmla="val 20943"/>
              <a:gd name="adj2" fmla="val 0"/>
            </a:avLst>
          </a:prstGeom>
          <a:solidFill>
            <a:srgbClr val="1353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800"/>
          </a:p>
        </p:txBody>
      </p:sp>
      <p:sp>
        <p:nvSpPr>
          <p:cNvPr id="15" name="TextBox 6"/>
          <p:cNvSpPr txBox="1">
            <a:spLocks noChangeArrowheads="1"/>
          </p:cNvSpPr>
          <p:nvPr/>
        </p:nvSpPr>
        <p:spPr bwMode="auto">
          <a:xfrm>
            <a:off x="5181600" y="1796713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9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chemeClr val="bg1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59969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6934148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实例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：打印名片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577849" y="1320800"/>
            <a:ext cx="11234399" cy="2453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名片是标示姓名及其所属组织、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单位和联系方法的纸片，也是新朋友互相认识、</a:t>
            </a:r>
            <a:r>
              <a:rPr lang="en-US" altLang="zh-CN" sz="4400" dirty="0">
                <a:latin typeface="微软雅黑" pitchFamily="34" charset="-122"/>
                <a:ea typeface="微软雅黑" pitchFamily="34" charset="-122"/>
              </a:rPr>
              <a:t>自我介绍</a:t>
            </a:r>
            <a:r>
              <a:rPr lang="zh-CN" altLang="zh-CN" sz="4400" dirty="0">
                <a:latin typeface="微软雅黑" pitchFamily="34" charset="-122"/>
                <a:ea typeface="微软雅黑" pitchFamily="34" charset="-122"/>
              </a:rPr>
              <a:t>的快速有效的方法。</a:t>
            </a:r>
          </a:p>
        </p:txBody>
      </p:sp>
      <p:pic>
        <p:nvPicPr>
          <p:cNvPr id="6" name="图片 5" descr="图片包含 屏幕截图&#10;&#10;描述已自动生成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96" y="3774549"/>
            <a:ext cx="4903503" cy="271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850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4665" y="262937"/>
            <a:ext cx="6934148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实例</a:t>
            </a:r>
            <a:r>
              <a:rPr lang="en-US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：打印名片</a:t>
            </a:r>
            <a:endParaRPr lang="zh-CN" altLang="en-US" sz="4000" dirty="0">
              <a:solidFill>
                <a:srgbClr val="1353A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Picture 4" descr="https://timgsa.baidu.com/timg?image&amp;quality=80&amp;size=b9999_10000&amp;sec=1564467241655&amp;di=7ac2c647613067b4660829045168b4a3&amp;imgtype=0&amp;src=http%3A%2F%2Fku.90sjimg.com%2Felement_origin_min_pic%2F00%2F93%2F00%2F1456f24b6fb9ebc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7" t="9142" r="20624" b="10401"/>
          <a:stretch/>
        </p:blipFill>
        <p:spPr bwMode="auto">
          <a:xfrm>
            <a:off x="9294126" y="2525089"/>
            <a:ext cx="1017831" cy="140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899117" y="2538737"/>
            <a:ext cx="8402068" cy="2532150"/>
          </a:xfrm>
          <a:prstGeom prst="rect">
            <a:avLst/>
          </a:prstGeom>
          <a:noFill/>
          <a:ln w="28575">
            <a:solidFill>
              <a:srgbClr val="1353A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2790956" y="3051271"/>
            <a:ext cx="6341566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本实例要求编写程序，模拟效果如</a:t>
            </a:r>
            <a:r>
              <a:rPr lang="zh-CN" altLang="en-US" sz="4000" dirty="0">
                <a:latin typeface="微软雅黑" pitchFamily="34" charset="-122"/>
                <a:ea typeface="微软雅黑" pitchFamily="34" charset="-122"/>
              </a:rPr>
              <a:t>图</a:t>
            </a:r>
            <a:r>
              <a:rPr lang="zh-CN" altLang="zh-CN" sz="4000" dirty="0">
                <a:latin typeface="微软雅黑" pitchFamily="34" charset="-122"/>
                <a:ea typeface="微软雅黑" pitchFamily="34" charset="-122"/>
              </a:rPr>
              <a:t>所示的名片。</a:t>
            </a:r>
          </a:p>
        </p:txBody>
      </p:sp>
    </p:spTree>
    <p:extLst>
      <p:ext uri="{BB962C8B-B14F-4D97-AF65-F5344CB8AC3E}">
        <p14:creationId xmlns:p14="http://schemas.microsoft.com/office/powerpoint/2010/main" val="36033664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矩形 2"/>
          <p:cNvSpPr>
            <a:spLocks noChangeArrowheads="1"/>
          </p:cNvSpPr>
          <p:nvPr/>
        </p:nvSpPr>
        <p:spPr bwMode="auto">
          <a:xfrm>
            <a:off x="590550" y="1513642"/>
            <a:ext cx="11010900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本章主要介绍了一些</a:t>
            </a:r>
            <a:r>
              <a:rPr lang="x-none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的入门知识，包括</a:t>
            </a:r>
            <a:r>
              <a:rPr lang="x-none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的特点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版本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应用领域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x-none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开发环境的搭建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编程规范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x-none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中的变量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zh-CN" sz="2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输入输出函数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等。</a:t>
            </a:r>
            <a:endParaRPr lang="en-US" altLang="zh-CN" sz="28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endParaRPr lang="en-US" altLang="zh-CN" sz="28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itchFamily="34" charset="0"/>
              <a:buChar char="•"/>
            </a:pP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通过本章的学习，希望大家能够独立搭建</a:t>
            </a:r>
            <a:r>
              <a:rPr lang="x-none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开发环境，并对</a:t>
            </a:r>
            <a:r>
              <a:rPr lang="x-none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1353A2"/>
                </a:solidFill>
                <a:latin typeface="微软雅黑" pitchFamily="34" charset="-122"/>
                <a:ea typeface="微软雅黑" pitchFamily="34" charset="-122"/>
              </a:rPr>
              <a:t>开发有一个初步认识，为后续学习做好铺垫。</a:t>
            </a:r>
            <a:endParaRPr lang="zh-CN" altLang="en-US" sz="2800" dirty="0">
              <a:solidFill>
                <a:srgbClr val="1353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2494666" y="262937"/>
            <a:ext cx="5379334" cy="706755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zh-CN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本章小结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/>
          <p:nvPr/>
        </p:nvSpPr>
        <p:spPr>
          <a:xfrm>
            <a:off x="2494666" y="325656"/>
            <a:ext cx="2983896" cy="707886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4000" dirty="0">
                <a:solidFill>
                  <a:srgbClr val="1353A2"/>
                </a:solidFill>
                <a:latin typeface="微软雅黑" panose="020B0503020204020204" charset="-122"/>
                <a:ea typeface="微软雅黑" panose="020B0503020204020204" charset="-122"/>
              </a:rPr>
              <a:t>目录页</a:t>
            </a:r>
          </a:p>
        </p:txBody>
      </p:sp>
      <p:pic>
        <p:nvPicPr>
          <p:cNvPr id="9219" name="图片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25" y="1658938"/>
            <a:ext cx="315753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TextBox 6"/>
          <p:cNvSpPr txBox="1">
            <a:spLocks noChangeArrowheads="1"/>
          </p:cNvSpPr>
          <p:nvPr/>
        </p:nvSpPr>
        <p:spPr bwMode="auto">
          <a:xfrm>
            <a:off x="5181600" y="1797050"/>
            <a:ext cx="5326504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01    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概述</a:t>
            </a:r>
            <a:endParaRPr lang="en-US" altLang="zh-CN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9221" name="TextBox 10"/>
          <p:cNvSpPr txBox="1">
            <a:spLocks noChangeArrowheads="1"/>
          </p:cNvSpPr>
          <p:nvPr/>
        </p:nvSpPr>
        <p:spPr bwMode="auto">
          <a:xfrm>
            <a:off x="5181600" y="2611101"/>
            <a:ext cx="532650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02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搭建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开发环境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9222" name="TextBox 11"/>
          <p:cNvSpPr txBox="1">
            <a:spLocks noChangeArrowheads="1"/>
          </p:cNvSpPr>
          <p:nvPr/>
        </p:nvSpPr>
        <p:spPr bwMode="auto">
          <a:xfrm>
            <a:off x="5181599" y="3426282"/>
            <a:ext cx="532650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03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快速开发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Python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程序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9223" name="TextBox 10"/>
          <p:cNvSpPr txBox="1">
            <a:spLocks noChangeArrowheads="1"/>
          </p:cNvSpPr>
          <p:nvPr/>
        </p:nvSpPr>
        <p:spPr bwMode="auto">
          <a:xfrm>
            <a:off x="5208587" y="4241463"/>
            <a:ext cx="529951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04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：海洋单位距离的换算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5208588" y="5065921"/>
            <a:ext cx="529951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>
                <a:solidFill>
                  <a:schemeClr val="tx1"/>
                </a:solidFill>
                <a:latin typeface="等线" charset="-122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05    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实例</a:t>
            </a:r>
            <a:r>
              <a:rPr lang="en-US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zh-CN" altLang="zh-CN" sz="2800" dirty="0">
                <a:solidFill>
                  <a:srgbClr val="595959"/>
                </a:solidFill>
                <a:latin typeface="Impact" pitchFamily="34" charset="0"/>
                <a:ea typeface="微软雅黑" pitchFamily="34" charset="-122"/>
              </a:rPr>
              <a:t>：打印名片</a:t>
            </a:r>
            <a:endParaRPr lang="zh-CN" altLang="en-US" sz="2800" dirty="0">
              <a:solidFill>
                <a:srgbClr val="595959"/>
              </a:solidFill>
              <a:latin typeface="Impact" pitchFamily="34" charset="0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8b93ebdf19ef6862a3297b4c16e16a5db403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3264</Words>
  <Application>Microsoft Office PowerPoint</Application>
  <PresentationFormat>宽屏</PresentationFormat>
  <Paragraphs>386</Paragraphs>
  <Slides>88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101" baseType="lpstr">
      <vt:lpstr>等线</vt:lpstr>
      <vt:lpstr>等线 Light</vt:lpstr>
      <vt:lpstr>黑体</vt:lpstr>
      <vt:lpstr>楷体</vt:lpstr>
      <vt:lpstr>宋体</vt:lpstr>
      <vt:lpstr>微软雅黑</vt:lpstr>
      <vt:lpstr>Arial</vt:lpstr>
      <vt:lpstr>Calibri</vt:lpstr>
      <vt:lpstr>Impact</vt:lpstr>
      <vt:lpstr>Times New Roman</vt:lpstr>
      <vt:lpstr>Wingdings</vt:lpstr>
      <vt:lpstr>Office 主题​​</vt:lpstr>
      <vt:lpstr>Microsoft Excel 97-2003 Worksheet</vt:lpstr>
      <vt:lpstr>Python程序设计</vt:lpstr>
      <vt:lpstr>PowerPoint 演示文稿</vt:lpstr>
      <vt:lpstr>前言——课程基本信息</vt:lpstr>
      <vt:lpstr>前言——课程基本信息</vt:lpstr>
      <vt:lpstr>考核方式</vt:lpstr>
      <vt:lpstr>上课纪律</vt:lpstr>
      <vt:lpstr>第1章 开启Python学习之旅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lucius</dc:creator>
  <cp:lastModifiedBy>吴 辉</cp:lastModifiedBy>
  <cp:revision>1532</cp:revision>
  <dcterms:created xsi:type="dcterms:W3CDTF">2016-08-25T05:35:30Z</dcterms:created>
  <dcterms:modified xsi:type="dcterms:W3CDTF">2023-09-05T01:15:01Z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